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0" r:id="rId2"/>
  </p:sldMasterIdLst>
  <p:notesMasterIdLst>
    <p:notesMasterId r:id="rId28"/>
  </p:notesMasterIdLst>
  <p:sldIdLst>
    <p:sldId id="299" r:id="rId3"/>
    <p:sldId id="329" r:id="rId4"/>
    <p:sldId id="309" r:id="rId5"/>
    <p:sldId id="314" r:id="rId6"/>
    <p:sldId id="315" r:id="rId7"/>
    <p:sldId id="310" r:id="rId8"/>
    <p:sldId id="316" r:id="rId9"/>
    <p:sldId id="311" r:id="rId10"/>
    <p:sldId id="317" r:id="rId11"/>
    <p:sldId id="322" r:id="rId12"/>
    <p:sldId id="318" r:id="rId13"/>
    <p:sldId id="321" r:id="rId14"/>
    <p:sldId id="333" r:id="rId15"/>
    <p:sldId id="336" r:id="rId16"/>
    <p:sldId id="334" r:id="rId17"/>
    <p:sldId id="319" r:id="rId18"/>
    <p:sldId id="330" r:id="rId19"/>
    <p:sldId id="312" r:id="rId20"/>
    <p:sldId id="327" r:id="rId21"/>
    <p:sldId id="332" r:id="rId22"/>
    <p:sldId id="331" r:id="rId23"/>
    <p:sldId id="337" r:id="rId24"/>
    <p:sldId id="313" r:id="rId25"/>
    <p:sldId id="328" r:id="rId26"/>
    <p:sldId id="33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61A5F1-6C88-6EBB-68D6-534CD847D713}" name="Andrew Damoah" initials="AD" userId="Andrew Damoah"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6"/>
    <p:restoredTop sz="96303"/>
  </p:normalViewPr>
  <p:slideViewPr>
    <p:cSldViewPr snapToGrid="0" showGuides="1">
      <p:cViewPr>
        <p:scale>
          <a:sx n="130" d="100"/>
          <a:sy n="130" d="100"/>
        </p:scale>
        <p:origin x="104" y="48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5" d="100"/>
          <a:sy n="115" d="100"/>
        </p:scale>
        <p:origin x="3504"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26F88-2BA6-CB40-AEDE-55F838A101F9}" type="datetimeFigureOut">
              <a:rPr lang="en-US" smtClean="0"/>
              <a:t>5/30/25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F00610-9FC0-7A4F-9A69-C6B45DD9C34A}" type="slidenum">
              <a:rPr lang="en-US" smtClean="0"/>
              <a:t>‹#›</a:t>
            </a:fld>
            <a:endParaRPr lang="en-US" dirty="0"/>
          </a:p>
        </p:txBody>
      </p:sp>
    </p:spTree>
    <p:extLst>
      <p:ext uri="{BB962C8B-B14F-4D97-AF65-F5344CB8AC3E}">
        <p14:creationId xmlns:p14="http://schemas.microsoft.com/office/powerpoint/2010/main" val="59548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2AFF0A-C8D3-6B43-8816-7DE30C8B371F}" type="slidenum">
              <a:rPr lang="en-US" smtClean="0"/>
              <a:t>1</a:t>
            </a:fld>
            <a:endParaRPr lang="en-US" dirty="0"/>
          </a:p>
        </p:txBody>
      </p:sp>
    </p:spTree>
    <p:extLst>
      <p:ext uri="{BB962C8B-B14F-4D97-AF65-F5344CB8AC3E}">
        <p14:creationId xmlns:p14="http://schemas.microsoft.com/office/powerpoint/2010/main" val="227904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M Dwarf</a:t>
            </a:r>
          </a:p>
          <a:p>
            <a:r>
              <a:rPr lang="en-US" dirty="0"/>
              <a:t>Right: Intermediate Spiral Galaxy</a:t>
            </a:r>
          </a:p>
        </p:txBody>
      </p:sp>
      <p:sp>
        <p:nvSpPr>
          <p:cNvPr id="4" name="Slide Number Placeholder 3"/>
          <p:cNvSpPr>
            <a:spLocks noGrp="1"/>
          </p:cNvSpPr>
          <p:nvPr>
            <p:ph type="sldNum" sz="quarter" idx="5"/>
          </p:nvPr>
        </p:nvSpPr>
        <p:spPr/>
        <p:txBody>
          <a:bodyPr/>
          <a:lstStyle/>
          <a:p>
            <a:fld id="{74F00610-9FC0-7A4F-9A69-C6B45DD9C34A}" type="slidenum">
              <a:rPr lang="en-US" smtClean="0"/>
              <a:t>10</a:t>
            </a:fld>
            <a:endParaRPr lang="en-US" dirty="0"/>
          </a:p>
        </p:txBody>
      </p:sp>
    </p:spTree>
    <p:extLst>
      <p:ext uri="{BB962C8B-B14F-4D97-AF65-F5344CB8AC3E}">
        <p14:creationId xmlns:p14="http://schemas.microsoft.com/office/powerpoint/2010/main" val="2914159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00610-9FC0-7A4F-9A69-C6B45DD9C34A}" type="slidenum">
              <a:rPr lang="en-US" smtClean="0"/>
              <a:t>16</a:t>
            </a:fld>
            <a:endParaRPr lang="en-US" dirty="0"/>
          </a:p>
        </p:txBody>
      </p:sp>
    </p:spTree>
    <p:extLst>
      <p:ext uri="{BB962C8B-B14F-4D97-AF65-F5344CB8AC3E}">
        <p14:creationId xmlns:p14="http://schemas.microsoft.com/office/powerpoint/2010/main" val="527626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M-dwarf</a:t>
            </a:r>
          </a:p>
          <a:p>
            <a:r>
              <a:rPr lang="en-US" dirty="0"/>
              <a:t>Top Right: Cataclysmic Variable (M-dwarf and brown dwarf)</a:t>
            </a:r>
          </a:p>
          <a:p>
            <a:r>
              <a:rPr lang="en-US" dirty="0"/>
              <a:t>Bottom Left: Not sure</a:t>
            </a:r>
          </a:p>
          <a:p>
            <a:r>
              <a:rPr lang="en-US" dirty="0"/>
              <a:t>Bottom Right: White dwarf</a:t>
            </a:r>
          </a:p>
        </p:txBody>
      </p:sp>
      <p:sp>
        <p:nvSpPr>
          <p:cNvPr id="4" name="Slide Number Placeholder 3"/>
          <p:cNvSpPr>
            <a:spLocks noGrp="1"/>
          </p:cNvSpPr>
          <p:nvPr>
            <p:ph type="sldNum" sz="quarter" idx="5"/>
          </p:nvPr>
        </p:nvSpPr>
        <p:spPr/>
        <p:txBody>
          <a:bodyPr/>
          <a:lstStyle/>
          <a:p>
            <a:fld id="{74F00610-9FC0-7A4F-9A69-C6B45DD9C34A}" type="slidenum">
              <a:rPr lang="en-US" smtClean="0"/>
              <a:t>18</a:t>
            </a:fld>
            <a:endParaRPr lang="en-US" dirty="0"/>
          </a:p>
        </p:txBody>
      </p:sp>
    </p:spTree>
    <p:extLst>
      <p:ext uri="{BB962C8B-B14F-4D97-AF65-F5344CB8AC3E}">
        <p14:creationId xmlns:p14="http://schemas.microsoft.com/office/powerpoint/2010/main" val="417158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white dwarf binary</a:t>
            </a:r>
          </a:p>
          <a:p>
            <a:r>
              <a:rPr lang="en-US" dirty="0"/>
              <a:t>Top right: Black hole binary</a:t>
            </a:r>
          </a:p>
          <a:p>
            <a:r>
              <a:rPr lang="en-US" dirty="0"/>
              <a:t>Bottom Left: Red dwarf</a:t>
            </a:r>
          </a:p>
          <a:p>
            <a:r>
              <a:rPr lang="en-US" dirty="0"/>
              <a:t>Bottom Right: white dwarf and m-dwarf binary</a:t>
            </a:r>
          </a:p>
        </p:txBody>
      </p:sp>
      <p:sp>
        <p:nvSpPr>
          <p:cNvPr id="4" name="Slide Number Placeholder 3"/>
          <p:cNvSpPr>
            <a:spLocks noGrp="1"/>
          </p:cNvSpPr>
          <p:nvPr>
            <p:ph type="sldNum" sz="quarter" idx="5"/>
          </p:nvPr>
        </p:nvSpPr>
        <p:spPr/>
        <p:txBody>
          <a:bodyPr/>
          <a:lstStyle/>
          <a:p>
            <a:fld id="{74F00610-9FC0-7A4F-9A69-C6B45DD9C34A}" type="slidenum">
              <a:rPr lang="en-US" smtClean="0"/>
              <a:t>24</a:t>
            </a:fld>
            <a:endParaRPr lang="en-US" dirty="0"/>
          </a:p>
        </p:txBody>
      </p:sp>
    </p:spTree>
    <p:extLst>
      <p:ext uri="{BB962C8B-B14F-4D97-AF65-F5344CB8AC3E}">
        <p14:creationId xmlns:p14="http://schemas.microsoft.com/office/powerpoint/2010/main" val="3326167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1082D"/>
        </a:solidFill>
        <a:effectLst/>
      </p:bgPr>
    </p:bg>
    <p:spTree>
      <p:nvGrpSpPr>
        <p:cNvPr id="1" name=""/>
        <p:cNvGrpSpPr/>
        <p:nvPr/>
      </p:nvGrpSpPr>
      <p:grpSpPr>
        <a:xfrm>
          <a:off x="0" y="0"/>
          <a:ext cx="0" cy="0"/>
          <a:chOff x="0" y="0"/>
          <a:chExt cx="0" cy="0"/>
        </a:xfrm>
      </p:grpSpPr>
      <p:sp>
        <p:nvSpPr>
          <p:cNvPr id="23" name="Title"/>
          <p:cNvSpPr>
            <a:spLocks noGrp="1"/>
          </p:cNvSpPr>
          <p:nvPr>
            <p:ph type="title"/>
          </p:nvPr>
        </p:nvSpPr>
        <p:spPr>
          <a:xfrm>
            <a:off x="533401" y="4330551"/>
            <a:ext cx="11124435" cy="558441"/>
          </a:xfrm>
          <a:prstGeom prst="rect">
            <a:avLst/>
          </a:prstGeom>
        </p:spPr>
        <p:txBody>
          <a:bodyPr/>
          <a:lstStyle>
            <a:lvl1pPr algn="ctr">
              <a:defRPr sz="3200" spc="150" baseline="0">
                <a:solidFill>
                  <a:schemeClr val="bg1"/>
                </a:solidFill>
                <a:latin typeface="+mn-lt"/>
              </a:defRPr>
            </a:lvl1pPr>
          </a:lstStyle>
          <a:p>
            <a:r>
              <a:rPr lang="en-US" dirty="0"/>
              <a:t>Click to edit Master title style</a:t>
            </a:r>
          </a:p>
        </p:txBody>
      </p:sp>
      <p:sp>
        <p:nvSpPr>
          <p:cNvPr id="11" name="Slide Number">
            <a:extLst>
              <a:ext uri="{FF2B5EF4-FFF2-40B4-BE49-F238E27FC236}">
                <a16:creationId xmlns:a16="http://schemas.microsoft.com/office/drawing/2014/main" id="{57B8064E-941E-FB4A-B425-E56773673288}"/>
              </a:ext>
            </a:extLst>
          </p:cNvPr>
          <p:cNvSpPr>
            <a:spLocks noGrp="1"/>
          </p:cNvSpPr>
          <p:nvPr>
            <p:ph type="sldNum" sz="quarter" idx="4"/>
          </p:nvPr>
        </p:nvSpPr>
        <p:spPr>
          <a:xfrm>
            <a:off x="9264285" y="6303266"/>
            <a:ext cx="2743200" cy="365125"/>
          </a:xfrm>
          <a:prstGeom prst="rect">
            <a:avLst/>
          </a:prstGeom>
        </p:spPr>
        <p:txBody>
          <a:bodyPr vert="horz" lIns="91440" tIns="45720" rIns="91440" bIns="45720" rtlCol="0" anchor="ctr"/>
          <a:lstStyle>
            <a:lvl1pPr algn="r">
              <a:defRPr sz="1200">
                <a:solidFill>
                  <a:schemeClr val="bg1"/>
                </a:solidFill>
              </a:defRPr>
            </a:lvl1pPr>
          </a:lstStyle>
          <a:p>
            <a:fld id="{F5924D8F-0AED-0D4B-9A03-2EDE66D03B0B}" type="slidenum">
              <a:rPr lang="en-US" smtClean="0"/>
              <a:pPr/>
              <a:t>‹#›</a:t>
            </a:fld>
            <a:endParaRPr lang="en-US" dirty="0"/>
          </a:p>
        </p:txBody>
      </p:sp>
      <p:sp>
        <p:nvSpPr>
          <p:cNvPr id="3" name="Subtitle and Date">
            <a:extLst>
              <a:ext uri="{FF2B5EF4-FFF2-40B4-BE49-F238E27FC236}">
                <a16:creationId xmlns:a16="http://schemas.microsoft.com/office/drawing/2014/main" id="{3C57EDFE-64F1-6D38-2181-82222A3726AE}"/>
              </a:ext>
            </a:extLst>
          </p:cNvPr>
          <p:cNvSpPr>
            <a:spLocks noGrp="1"/>
          </p:cNvSpPr>
          <p:nvPr>
            <p:ph sz="quarter" idx="10" hasCustomPrompt="1"/>
          </p:nvPr>
        </p:nvSpPr>
        <p:spPr>
          <a:xfrm>
            <a:off x="533401" y="5127344"/>
            <a:ext cx="11124435" cy="849210"/>
          </a:xfrm>
          <a:prstGeom prst="rect">
            <a:avLst/>
          </a:prstGeom>
        </p:spPr>
        <p:txBody>
          <a:bodyPr/>
          <a:lstStyle>
            <a:lvl1pPr marL="0" indent="0" algn="ctr">
              <a:buFontTx/>
              <a:buNone/>
              <a:tabLst>
                <a:tab pos="225425" algn="l"/>
              </a:tabLst>
              <a:defRPr sz="2400">
                <a:solidFill>
                  <a:schemeClr val="bg1"/>
                </a:solidFill>
                <a:latin typeface="+mj-lt"/>
              </a:defRPr>
            </a:lvl1pPr>
            <a:lvl2pPr marL="0" indent="0" algn="ctr" defTabSz="914400" rtl="0" eaLnBrk="1" latinLnBrk="0" hangingPunct="1">
              <a:lnSpc>
                <a:spcPct val="150000"/>
              </a:lnSpc>
              <a:buFont typeface="Arial" charset="0"/>
              <a:buNone/>
              <a:defRPr lang="en-US" sz="2000" kern="1200" dirty="0">
                <a:solidFill>
                  <a:schemeClr val="accent2"/>
                </a:solidFill>
                <a:latin typeface="+mn-lt"/>
                <a:ea typeface="+mn-ea"/>
                <a:cs typeface="+mn-cs"/>
              </a:defRPr>
            </a:lvl2pPr>
            <a:lvl3pPr marL="1143000" indent="-228600">
              <a:buFont typeface="LucidaGrande" charset="0"/>
              <a:buChar char="-"/>
              <a:defRPr sz="1800">
                <a:solidFill>
                  <a:srgbClr val="002061"/>
                </a:solidFill>
                <a:latin typeface="+mj-lt"/>
              </a:defRPr>
            </a:lvl3pPr>
            <a:lvl4pPr marL="1600200" indent="-228600">
              <a:buSzPct val="90000"/>
              <a:buFont typeface="LucidaGrande" charset="0"/>
              <a:buChar char="▸"/>
              <a:defRPr sz="1600">
                <a:solidFill>
                  <a:srgbClr val="002061"/>
                </a:solidFill>
                <a:latin typeface="+mj-lt"/>
              </a:defRPr>
            </a:lvl4pPr>
            <a:lvl5pPr marL="2057400" indent="-228600">
              <a:buSzPct val="80000"/>
              <a:buFont typeface="LucidaGrande" charset="0"/>
              <a:buChar char="◆"/>
              <a:defRPr sz="1600">
                <a:solidFill>
                  <a:srgbClr val="002061"/>
                </a:solidFill>
                <a:latin typeface="+mj-lt"/>
              </a:defRPr>
            </a:lvl5pPr>
          </a:lstStyle>
          <a:p>
            <a:pPr lvl="0"/>
            <a:r>
              <a:rPr lang="en-US" dirty="0"/>
              <a:t>Subtitle (optional)</a:t>
            </a:r>
          </a:p>
          <a:p>
            <a:pPr lvl="1"/>
            <a:r>
              <a:rPr lang="en-US" dirty="0"/>
              <a:t>Date (optional)</a:t>
            </a:r>
          </a:p>
        </p:txBody>
      </p:sp>
    </p:spTree>
    <p:extLst>
      <p:ext uri="{BB962C8B-B14F-4D97-AF65-F5344CB8AC3E}">
        <p14:creationId xmlns:p14="http://schemas.microsoft.com/office/powerpoint/2010/main" val="168407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8">
          <p15:clr>
            <a:srgbClr val="FBAE40"/>
          </p15:clr>
        </p15:guide>
        <p15:guide id="2" pos="3840">
          <p15:clr>
            <a:srgbClr val="FBAE40"/>
          </p15:clr>
        </p15:guide>
        <p15:guide id="3" orient="horz" pos="307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D7E1-F30C-C4E1-A44B-F0ACECB848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231923-F82A-3AB5-1324-467B21092A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56F9AA-0AAE-8A82-07D9-85216C882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2B6759-0AB9-360B-C845-74830F782507}"/>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6" name="Footer Placeholder 5">
            <a:extLst>
              <a:ext uri="{FF2B5EF4-FFF2-40B4-BE49-F238E27FC236}">
                <a16:creationId xmlns:a16="http://schemas.microsoft.com/office/drawing/2014/main" id="{B0BEBC72-7A03-DE5F-3B5E-D0F353E10E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94E463-2A8D-312F-35E8-DD6F80C651CB}"/>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3497667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932AF-3B72-276E-6DE1-7023DCED1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6E02B5-C8CB-3498-D2A8-C00436178C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E54FBC0-9A0F-03F9-DEA9-93DADE263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6A1F62-5845-F5E7-8CCD-A744BF15FAF1}"/>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6" name="Footer Placeholder 5">
            <a:extLst>
              <a:ext uri="{FF2B5EF4-FFF2-40B4-BE49-F238E27FC236}">
                <a16:creationId xmlns:a16="http://schemas.microsoft.com/office/drawing/2014/main" id="{B50B2456-45C6-56FC-296B-1D8858CC608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D697D8-318E-513C-E7C5-EFA0036A0F95}"/>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3146913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4D44-EFAD-EEE6-7801-4FC0A557DF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D908FA-F5B2-B09A-3147-0B1949F9D5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EFBBC-9217-9DED-087F-B542C68A20DF}"/>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5" name="Footer Placeholder 4">
            <a:extLst>
              <a:ext uri="{FF2B5EF4-FFF2-40B4-BE49-F238E27FC236}">
                <a16:creationId xmlns:a16="http://schemas.microsoft.com/office/drawing/2014/main" id="{966A43BF-E554-6599-8021-AF68930A90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8AC553-EEF2-3596-5054-F7E248477F13}"/>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136639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5D1A4F-162E-1BE4-356E-1748802B75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C2A425-0240-5979-02BD-80604AD12E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A61E0-E5A8-1907-044A-24DA058AE305}"/>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5" name="Footer Placeholder 4">
            <a:extLst>
              <a:ext uri="{FF2B5EF4-FFF2-40B4-BE49-F238E27FC236}">
                <a16:creationId xmlns:a16="http://schemas.microsoft.com/office/drawing/2014/main" id="{9D086C0D-2217-764C-5CFC-6EDA8012BB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EA8ADF-8202-A70D-9436-56CE7560CB5E}"/>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2254768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TScI Generic Content Slid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DB22D96-29EA-86DD-D4BE-634E32B69671}"/>
              </a:ext>
            </a:extLst>
          </p:cNvPr>
          <p:cNvSpPr>
            <a:spLocks noGrp="1"/>
          </p:cNvSpPr>
          <p:nvPr>
            <p:ph type="title"/>
          </p:nvPr>
        </p:nvSpPr>
        <p:spPr>
          <a:xfrm>
            <a:off x="1152144" y="585216"/>
            <a:ext cx="10448544" cy="625473"/>
          </a:xfrm>
          <a:prstGeom prst="rect">
            <a:avLst/>
          </a:prstGeom>
        </p:spPr>
        <p:txBody>
          <a:bodyPr>
            <a:normAutofit/>
          </a:bodyPr>
          <a:lstStyle>
            <a:lvl1pPr>
              <a:defRPr lang="en-US" sz="2500" spc="20" baseline="0" dirty="0">
                <a:solidFill>
                  <a:srgbClr val="002060"/>
                </a:solidFill>
                <a:latin typeface="Franklin Gothic Medium" panose="020B0603020102020204" pitchFamily="34" charset="0"/>
              </a:defRPr>
            </a:lvl1pPr>
          </a:lstStyle>
          <a:p>
            <a:pPr marL="0" lvl="0"/>
            <a:r>
              <a:rPr lang="en-US" dirty="0"/>
              <a:t>Click to edit Master title style</a:t>
            </a:r>
          </a:p>
        </p:txBody>
      </p:sp>
      <p:pic>
        <p:nvPicPr>
          <p:cNvPr id="7" name="STScI logo Mark">
            <a:extLst>
              <a:ext uri="{FF2B5EF4-FFF2-40B4-BE49-F238E27FC236}">
                <a16:creationId xmlns:a16="http://schemas.microsoft.com/office/drawing/2014/main" id="{798E13A3-0AC6-3386-7184-F0DF2BC5461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709" r="22839" b="30243"/>
          <a:stretch/>
        </p:blipFill>
        <p:spPr>
          <a:xfrm rot="10800000" flipH="1" flipV="1">
            <a:off x="298162" y="314928"/>
            <a:ext cx="853982" cy="732632"/>
          </a:xfrm>
          <a:prstGeom prst="rect">
            <a:avLst/>
          </a:prstGeom>
        </p:spPr>
      </p:pic>
      <p:pic>
        <p:nvPicPr>
          <p:cNvPr id="6" name="Shape">
            <a:extLst>
              <a:ext uri="{FF2B5EF4-FFF2-40B4-BE49-F238E27FC236}">
                <a16:creationId xmlns:a16="http://schemas.microsoft.com/office/drawing/2014/main" id="{2F895473-9421-75BF-EEAC-07078C1F6BA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8162" y="1047560"/>
            <a:ext cx="1127685" cy="255016"/>
          </a:xfrm>
          <a:prstGeom prst="rect">
            <a:avLst/>
          </a:prstGeom>
        </p:spPr>
      </p:pic>
      <p:cxnSp>
        <p:nvCxnSpPr>
          <p:cNvPr id="9" name="Line">
            <a:extLst>
              <a:ext uri="{C183D7F6-B498-43B3-948B-1728B52AA6E4}">
                <adec:decorative xmlns:adec="http://schemas.microsoft.com/office/drawing/2017/decorative" val="1"/>
              </a:ext>
            </a:extLst>
          </p:cNvPr>
          <p:cNvCxnSpPr/>
          <p:nvPr userDrawn="1"/>
        </p:nvCxnSpPr>
        <p:spPr>
          <a:xfrm>
            <a:off x="1091746" y="997580"/>
            <a:ext cx="10508942" cy="0"/>
          </a:xfrm>
          <a:prstGeom prst="line">
            <a:avLst/>
          </a:prstGeom>
          <a:ln w="63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Text box">
            <a:extLst>
              <a:ext uri="{FF2B5EF4-FFF2-40B4-BE49-F238E27FC236}">
                <a16:creationId xmlns:a16="http://schemas.microsoft.com/office/drawing/2014/main" id="{C0385172-AA5A-42F1-6727-D2728788F9EE}"/>
              </a:ext>
            </a:extLst>
          </p:cNvPr>
          <p:cNvSpPr>
            <a:spLocks noGrp="1"/>
          </p:cNvSpPr>
          <p:nvPr userDrawn="1">
            <p:ph sz="quarter" idx="10"/>
          </p:nvPr>
        </p:nvSpPr>
        <p:spPr>
          <a:xfrm>
            <a:off x="1017917" y="1236457"/>
            <a:ext cx="10423233" cy="4969176"/>
          </a:xfrm>
          <a:prstGeom prst="rect">
            <a:avLst/>
          </a:prstGeom>
        </p:spPr>
        <p:txBody>
          <a:bodyPr/>
          <a:lstStyle>
            <a:lvl1pPr marL="0" indent="0">
              <a:lnSpc>
                <a:spcPct val="120000"/>
              </a:lnSpc>
              <a:buFontTx/>
              <a:buNone/>
              <a:tabLst>
                <a:tab pos="225425" algn="l"/>
              </a:tabLst>
              <a:defRPr sz="2300">
                <a:solidFill>
                  <a:srgbClr val="002061"/>
                </a:solidFill>
                <a:latin typeface="+mj-lt"/>
              </a:defRPr>
            </a:lvl1pPr>
            <a:lvl2pPr marL="685800" indent="-228600">
              <a:lnSpc>
                <a:spcPct val="120000"/>
              </a:lnSpc>
              <a:spcBef>
                <a:spcPts val="800"/>
              </a:spcBef>
              <a:buFont typeface="Arial" charset="0"/>
              <a:buChar char="•"/>
              <a:defRPr sz="2000">
                <a:solidFill>
                  <a:srgbClr val="002061"/>
                </a:solidFill>
                <a:latin typeface="+mj-lt"/>
              </a:defRPr>
            </a:lvl2pPr>
            <a:lvl3pPr marL="1143000" indent="-228600">
              <a:lnSpc>
                <a:spcPct val="120000"/>
              </a:lnSpc>
              <a:spcBef>
                <a:spcPts val="800"/>
              </a:spcBef>
              <a:buFont typeface="LucidaGrande" charset="0"/>
              <a:buChar char="-"/>
              <a:defRPr sz="1800">
                <a:solidFill>
                  <a:srgbClr val="002061"/>
                </a:solidFill>
                <a:latin typeface="+mj-lt"/>
              </a:defRPr>
            </a:lvl3pPr>
            <a:lvl4pPr marL="1600200" indent="-228600">
              <a:lnSpc>
                <a:spcPct val="120000"/>
              </a:lnSpc>
              <a:spcBef>
                <a:spcPts val="800"/>
              </a:spcBef>
              <a:buSzPct val="90000"/>
              <a:buFont typeface="LucidaGrande" charset="0"/>
              <a:buChar char="▸"/>
              <a:defRPr sz="1600">
                <a:solidFill>
                  <a:srgbClr val="002061"/>
                </a:solidFill>
                <a:latin typeface="+mj-lt"/>
              </a:defRPr>
            </a:lvl4pPr>
            <a:lvl5pPr marL="2057400" indent="-228600">
              <a:lnSpc>
                <a:spcPct val="120000"/>
              </a:lnSpc>
              <a:spcBef>
                <a:spcPts val="800"/>
              </a:spcBef>
              <a:buSzPct val="80000"/>
              <a:buFont typeface="LucidaGrande" charset="0"/>
              <a:buChar char="◆"/>
              <a:defRPr sz="1600">
                <a:solidFill>
                  <a:srgbClr val="00206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STScI logo" descr="STScI logo">
            <a:extLst>
              <a:ext uri="{FF2B5EF4-FFF2-40B4-BE49-F238E27FC236}">
                <a16:creationId xmlns:a16="http://schemas.microsoft.com/office/drawing/2014/main" id="{869B0385-9363-D743-9339-5F2CFCC5DEF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98161" y="6490182"/>
            <a:ext cx="1188720" cy="162955"/>
          </a:xfrm>
          <a:prstGeom prst="rect">
            <a:avLst/>
          </a:prstGeom>
        </p:spPr>
      </p:pic>
      <p:sp>
        <p:nvSpPr>
          <p:cNvPr id="14" name="Slide Number">
            <a:extLst>
              <a:ext uri="{FF2B5EF4-FFF2-40B4-BE49-F238E27FC236}">
                <a16:creationId xmlns:a16="http://schemas.microsoft.com/office/drawing/2014/main" id="{31230087-5441-FB42-949D-AD038BC41454}"/>
              </a:ext>
            </a:extLst>
          </p:cNvPr>
          <p:cNvSpPr>
            <a:spLocks noGrp="1"/>
          </p:cNvSpPr>
          <p:nvPr userDrawn="1">
            <p:ph type="sldNum" sz="quarter" idx="4"/>
          </p:nvPr>
        </p:nvSpPr>
        <p:spPr>
          <a:xfrm>
            <a:off x="9258300" y="638519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24D8F-0AED-0D4B-9A03-2EDE66D03B0B}" type="slidenum">
              <a:rPr lang="en-US" smtClean="0"/>
              <a:t>‹#›</a:t>
            </a:fld>
            <a:endParaRPr lang="en-US" dirty="0"/>
          </a:p>
        </p:txBody>
      </p:sp>
    </p:spTree>
    <p:extLst>
      <p:ext uri="{BB962C8B-B14F-4D97-AF65-F5344CB8AC3E}">
        <p14:creationId xmlns:p14="http://schemas.microsoft.com/office/powerpoint/2010/main" val="264188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C34F-0D2C-66A3-218E-240AACC52B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BAC91E-D21F-184A-14A4-D97CD784BD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79A740-33D5-C435-6DD8-E814F8DD2CEC}"/>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5" name="Footer Placeholder 4">
            <a:extLst>
              <a:ext uri="{FF2B5EF4-FFF2-40B4-BE49-F238E27FC236}">
                <a16:creationId xmlns:a16="http://schemas.microsoft.com/office/drawing/2014/main" id="{42283219-B8D5-79A3-C7A5-97B0E3AB98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AA37E0-C52B-20B2-059B-2B945649859B}"/>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175149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8A5-A298-4995-C178-5D97D03F9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3C8DC-AB38-13EA-0A07-A7FDE0945F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A85EA4-92BD-B427-3447-B1FEE1AED7A5}"/>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5" name="Footer Placeholder 4">
            <a:extLst>
              <a:ext uri="{FF2B5EF4-FFF2-40B4-BE49-F238E27FC236}">
                <a16:creationId xmlns:a16="http://schemas.microsoft.com/office/drawing/2014/main" id="{71E6A68A-B0C6-4AFD-8365-0F0A713CB2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B472EA-37A2-A837-3591-4E242489BAE8}"/>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2451053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BF5DF-F8E9-A6A4-490C-0A08B821FD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89EEB5-B365-68AC-709E-35BFD7B27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331C19-F328-EA3A-FB4E-4DF0274365C0}"/>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5" name="Footer Placeholder 4">
            <a:extLst>
              <a:ext uri="{FF2B5EF4-FFF2-40B4-BE49-F238E27FC236}">
                <a16:creationId xmlns:a16="http://schemas.microsoft.com/office/drawing/2014/main" id="{28D4A8AE-A885-75E1-DD4F-6DFF7ECA84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2B4C59-F522-BBC6-C1AA-28A666461468}"/>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379356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7F0B-150A-31EC-2B8B-74ED95CC16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DBDFAD-C859-2807-89C5-11C473C735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649326-541D-5BC0-B150-4D6B3AE166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513731-747F-39A2-8EDA-AB0F05CBC34D}"/>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6" name="Footer Placeholder 5">
            <a:extLst>
              <a:ext uri="{FF2B5EF4-FFF2-40B4-BE49-F238E27FC236}">
                <a16:creationId xmlns:a16="http://schemas.microsoft.com/office/drawing/2014/main" id="{5068E41E-572B-37EA-1B8E-575EDE816C7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04F1509-3E13-1885-9537-3A6AB201FA7C}"/>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224258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88B4-5349-C005-DE3D-7656976042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630B2E-3E4E-6645-9573-0E15B243F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388C57-BC00-4081-AB4D-C41D613D1C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6C599A-41A1-9457-59E4-6C95B6F4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0DC059-AC7D-6E78-2B6B-1E2D0D35E8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64CEFB-5BC8-0D1E-7274-4617F52D6C9C}"/>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8" name="Footer Placeholder 7">
            <a:extLst>
              <a:ext uri="{FF2B5EF4-FFF2-40B4-BE49-F238E27FC236}">
                <a16:creationId xmlns:a16="http://schemas.microsoft.com/office/drawing/2014/main" id="{2291DF23-A8D8-A8A6-D1A1-8CCAE834A1A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8155B9E-76E1-580F-D6BC-61AA8318F127}"/>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924736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135A-DD4F-F2CD-7A4C-F6CBEC29C3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3512C-AC42-D989-8736-C99F6A88D7C6}"/>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4" name="Footer Placeholder 3">
            <a:extLst>
              <a:ext uri="{FF2B5EF4-FFF2-40B4-BE49-F238E27FC236}">
                <a16:creationId xmlns:a16="http://schemas.microsoft.com/office/drawing/2014/main" id="{98A3DB82-B656-A98E-DA9E-CA2062FD97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F11820-B83B-FC73-F7ED-4307E180F339}"/>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95182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6C684A-0D45-7A4B-CF90-EF04FFA393E0}"/>
              </a:ext>
            </a:extLst>
          </p:cNvPr>
          <p:cNvSpPr>
            <a:spLocks noGrp="1"/>
          </p:cNvSpPr>
          <p:nvPr>
            <p:ph type="dt" sz="half" idx="10"/>
          </p:nvPr>
        </p:nvSpPr>
        <p:spPr/>
        <p:txBody>
          <a:bodyPr/>
          <a:lstStyle/>
          <a:p>
            <a:fld id="{1678C935-A852-3948-92D8-5BFEC6854151}" type="datetimeFigureOut">
              <a:rPr lang="en-US" smtClean="0"/>
              <a:t>5/30/25</a:t>
            </a:fld>
            <a:endParaRPr lang="en-US" dirty="0"/>
          </a:p>
        </p:txBody>
      </p:sp>
      <p:sp>
        <p:nvSpPr>
          <p:cNvPr id="3" name="Footer Placeholder 2">
            <a:extLst>
              <a:ext uri="{FF2B5EF4-FFF2-40B4-BE49-F238E27FC236}">
                <a16:creationId xmlns:a16="http://schemas.microsoft.com/office/drawing/2014/main" id="{D4411DDF-AB27-4316-C04A-3A8853681EC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B74A925-62CB-11D5-ED14-3595D2C16F4B}"/>
              </a:ext>
            </a:extLst>
          </p:cNvPr>
          <p:cNvSpPr>
            <a:spLocks noGrp="1"/>
          </p:cNvSpPr>
          <p:nvPr>
            <p:ph type="sldNum" sz="quarter" idx="12"/>
          </p:nvPr>
        </p:nvSpPr>
        <p:spPr/>
        <p:txBody>
          <a:bodyPr/>
          <a:lstStyle/>
          <a:p>
            <a:fld id="{6C437A58-695C-AD48-9C04-378140CEA939}" type="slidenum">
              <a:rPr lang="en-US" smtClean="0"/>
              <a:t>‹#›</a:t>
            </a:fld>
            <a:endParaRPr lang="en-US" dirty="0"/>
          </a:p>
        </p:txBody>
      </p:sp>
    </p:spTree>
    <p:extLst>
      <p:ext uri="{BB962C8B-B14F-4D97-AF65-F5344CB8AC3E}">
        <p14:creationId xmlns:p14="http://schemas.microsoft.com/office/powerpoint/2010/main" val="26135469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927287"/>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659371-8900-0D46-FADD-EDC3BECF3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04732F-9740-75F8-8C17-71D800806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AFD57-1DD3-D9C0-84C5-A4A72318E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8C935-A852-3948-92D8-5BFEC6854151}" type="datetimeFigureOut">
              <a:rPr lang="en-US" smtClean="0"/>
              <a:t>5/30/25</a:t>
            </a:fld>
            <a:endParaRPr lang="en-US" dirty="0"/>
          </a:p>
        </p:txBody>
      </p:sp>
      <p:sp>
        <p:nvSpPr>
          <p:cNvPr id="5" name="Footer Placeholder 4">
            <a:extLst>
              <a:ext uri="{FF2B5EF4-FFF2-40B4-BE49-F238E27FC236}">
                <a16:creationId xmlns:a16="http://schemas.microsoft.com/office/drawing/2014/main" id="{B0CCB706-F9AA-60A9-A61E-53ED50BC2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106F9C3-D5F7-E328-298C-2C40C38972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37A58-695C-AD48-9C04-378140CEA939}" type="slidenum">
              <a:rPr lang="en-US" smtClean="0"/>
              <a:t>‹#›</a:t>
            </a:fld>
            <a:endParaRPr lang="en-US" dirty="0"/>
          </a:p>
        </p:txBody>
      </p:sp>
    </p:spTree>
    <p:extLst>
      <p:ext uri="{BB962C8B-B14F-4D97-AF65-F5344CB8AC3E}">
        <p14:creationId xmlns:p14="http://schemas.microsoft.com/office/powerpoint/2010/main" val="116327501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osmic_Origins_Spectrograph"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damoah/COS-Variable-Exposure-Classifier"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damoah/COS-Variable-Exposure-Classifier"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cikit-learn.org/1.5/auto_examples/neighbors/plot_lof_outlier_detection.html#sphx-glr-auto-examples-neighbors-plot-lof-outlier-detection-py"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Image" descr="Background image with half sphere overlayed on top of several space images.">
            <a:extLst>
              <a:ext uri="{FF2B5EF4-FFF2-40B4-BE49-F238E27FC236}">
                <a16:creationId xmlns:a16="http://schemas.microsoft.com/office/drawing/2014/main" id="{422612C7-B14E-1569-F491-4789D0BF665D}"/>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1574" y="0"/>
            <a:ext cx="12190545" cy="6860612"/>
          </a:xfrm>
          <a:prstGeom prst="rect">
            <a:avLst/>
          </a:prstGeom>
          <a:blipFill dpi="0" rotWithShape="1">
            <a:blip r:embed="rId4">
              <a:alphaModFix amt="1000"/>
            </a:blip>
            <a:srcRect/>
            <a:tile tx="0" ty="0" sx="100000" sy="100000" flip="none" algn="tl"/>
          </a:blipFill>
          <a:effectLst>
            <a:softEdge rad="0"/>
          </a:effectLst>
        </p:spPr>
      </p:pic>
      <p:sp>
        <p:nvSpPr>
          <p:cNvPr id="3" name="Presentation Title"/>
          <p:cNvSpPr>
            <a:spLocks noGrp="1"/>
          </p:cNvSpPr>
          <p:nvPr>
            <p:ph type="title"/>
          </p:nvPr>
        </p:nvSpPr>
        <p:spPr>
          <a:xfrm>
            <a:off x="541863" y="4049289"/>
            <a:ext cx="11125200" cy="558800"/>
          </a:xfrm>
        </p:spPr>
        <p:txBody>
          <a:bodyPr/>
          <a:lstStyle/>
          <a:p>
            <a:r>
              <a:rPr lang="en-US" b="0" i="0" u="none" strike="noStrike" dirty="0">
                <a:effectLst/>
                <a:latin typeface="Trade Gothic LT W01 Bold"/>
              </a:rPr>
              <a:t>Rectifying Poor Flux Calibration of COS Data due to Bad Time Intervals</a:t>
            </a:r>
            <a:br>
              <a:rPr lang="en-US" b="0" i="0" u="none" strike="noStrike" dirty="0">
                <a:effectLst/>
                <a:latin typeface="Trade Gothic LT W01 Bold"/>
              </a:rPr>
            </a:br>
            <a:br>
              <a:rPr lang="en-US" dirty="0"/>
            </a:br>
            <a:endParaRPr lang="en-US" dirty="0"/>
          </a:p>
        </p:txBody>
      </p:sp>
      <p:sp>
        <p:nvSpPr>
          <p:cNvPr id="13" name="Subtitle Textbox">
            <a:extLst>
              <a:ext uri="{FF2B5EF4-FFF2-40B4-BE49-F238E27FC236}">
                <a16:creationId xmlns:a16="http://schemas.microsoft.com/office/drawing/2014/main" id="{173A950D-6F17-9E9D-27CE-63790E2DFBFB}"/>
              </a:ext>
            </a:extLst>
          </p:cNvPr>
          <p:cNvSpPr>
            <a:spLocks noGrp="1"/>
          </p:cNvSpPr>
          <p:nvPr>
            <p:ph sz="quarter" idx="10"/>
          </p:nvPr>
        </p:nvSpPr>
        <p:spPr>
          <a:xfrm>
            <a:off x="533401" y="5127344"/>
            <a:ext cx="11124435" cy="443427"/>
          </a:xfrm>
        </p:spPr>
        <p:txBody>
          <a:bodyPr/>
          <a:lstStyle/>
          <a:p>
            <a:r>
              <a:rPr lang="en-US" dirty="0"/>
              <a:t>Andrews Damoah, Sten Hasselquist</a:t>
            </a:r>
          </a:p>
        </p:txBody>
      </p:sp>
      <p:pic>
        <p:nvPicPr>
          <p:cNvPr id="7" name="STScI logo" descr="STScI logo">
            <a:extLst>
              <a:ext uri="{FF2B5EF4-FFF2-40B4-BE49-F238E27FC236}">
                <a16:creationId xmlns:a16="http://schemas.microsoft.com/office/drawing/2014/main" id="{DC1D0F94-A72B-AB6F-926A-822AFC680C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flipH="1" flipV="1">
            <a:off x="4766181" y="567034"/>
            <a:ext cx="2655036" cy="1680045"/>
          </a:xfrm>
          <a:prstGeom prst="rect">
            <a:avLst/>
          </a:prstGeom>
        </p:spPr>
      </p:pic>
      <p:sp>
        <p:nvSpPr>
          <p:cNvPr id="10" name="Tagline">
            <a:extLst>
              <a:ext uri="{FF2B5EF4-FFF2-40B4-BE49-F238E27FC236}">
                <a16:creationId xmlns:a16="http://schemas.microsoft.com/office/drawing/2014/main" id="{AD2257D6-7624-E288-FFC4-60779E369F16}"/>
              </a:ext>
            </a:extLst>
          </p:cNvPr>
          <p:cNvSpPr txBox="1"/>
          <p:nvPr/>
        </p:nvSpPr>
        <p:spPr>
          <a:xfrm>
            <a:off x="3242730" y="2350177"/>
            <a:ext cx="5723467" cy="877163"/>
          </a:xfrm>
          <a:prstGeom prst="rect">
            <a:avLst/>
          </a:prstGeom>
          <a:noFill/>
          <a:effectLst>
            <a:glow>
              <a:schemeClr val="accent1">
                <a:alpha val="40000"/>
              </a:schemeClr>
            </a:glow>
            <a:outerShdw blurRad="12700" dist="12700" dir="2400000" algn="tl" rotWithShape="0">
              <a:prstClr val="black">
                <a:alpha val="0"/>
              </a:prstClr>
            </a:outerShdw>
          </a:effectLst>
        </p:spPr>
        <p:txBody>
          <a:bodyPr wrap="square" rtlCol="0" anchor="t" anchorCtr="0">
            <a:spAutoFit/>
          </a:bodyPr>
          <a:lstStyle/>
          <a:p>
            <a:pPr algn="ctr"/>
            <a:r>
              <a:rPr lang="en-US" sz="1700" spc="150" baseline="0" dirty="0">
                <a:solidFill>
                  <a:srgbClr val="00B0F0"/>
                </a:solidFill>
                <a:latin typeface="Franklin Gothic Medium Cond" charset="0"/>
                <a:ea typeface="Franklin Gothic Medium Cond" charset="0"/>
                <a:cs typeface="Franklin Gothic Medium Cond" charset="0"/>
              </a:rPr>
              <a:t>EXPANDING THE FRONTIERS OF SPACE ASTRONOMY</a:t>
            </a:r>
          </a:p>
          <a:p>
            <a:pPr algn="ctr"/>
            <a:endParaRPr lang="en-US" sz="1700" spc="150" baseline="0" dirty="0">
              <a:solidFill>
                <a:schemeClr val="bg1"/>
              </a:solidFill>
              <a:latin typeface="Franklin Gothic Medium Cond" charset="0"/>
              <a:ea typeface="Franklin Gothic Medium Cond" charset="0"/>
              <a:cs typeface="Franklin Gothic Medium Cond" charset="0"/>
            </a:endParaRPr>
          </a:p>
          <a:p>
            <a:endParaRPr lang="en-US" sz="1700" spc="150" baseline="0" dirty="0">
              <a:solidFill>
                <a:schemeClr val="bg1"/>
              </a:solidFill>
              <a:latin typeface="Franklin Gothic Medium Cond" charset="0"/>
              <a:ea typeface="Franklin Gothic Medium Cond" charset="0"/>
              <a:cs typeface="Franklin Gothic Medium Cond" charset="0"/>
            </a:endParaRPr>
          </a:p>
        </p:txBody>
      </p:sp>
      <p:cxnSp>
        <p:nvCxnSpPr>
          <p:cNvPr id="9" name="Line">
            <a:extLst>
              <a:ext uri="{FF2B5EF4-FFF2-40B4-BE49-F238E27FC236}">
                <a16:creationId xmlns:a16="http://schemas.microsoft.com/office/drawing/2014/main" id="{5D0949BC-646F-EAE8-6EC0-CC76F9C56B88}"/>
              </a:ext>
              <a:ext uri="{C183D7F6-B498-43B3-948B-1728B52AA6E4}">
                <adec:decorative xmlns:adec="http://schemas.microsoft.com/office/drawing/2017/decorative" val="1"/>
              </a:ext>
            </a:extLst>
          </p:cNvPr>
          <p:cNvCxnSpPr/>
          <p:nvPr/>
        </p:nvCxnSpPr>
        <p:spPr>
          <a:xfrm>
            <a:off x="533401" y="4965192"/>
            <a:ext cx="11124435" cy="674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a:extLst>
              <a:ext uri="{FF2B5EF4-FFF2-40B4-BE49-F238E27FC236}">
                <a16:creationId xmlns:a16="http://schemas.microsoft.com/office/drawing/2014/main" id="{A7659C38-8C3D-1041-BCD2-1F288BBF3454}"/>
              </a:ext>
            </a:extLst>
          </p:cNvPr>
          <p:cNvSpPr>
            <a:spLocks noGrp="1"/>
          </p:cNvSpPr>
          <p:nvPr>
            <p:ph type="sldNum" sz="quarter" idx="4"/>
          </p:nvPr>
        </p:nvSpPr>
        <p:spPr>
          <a:xfrm>
            <a:off x="9264285" y="6303266"/>
            <a:ext cx="2743200" cy="365125"/>
          </a:xfrm>
        </p:spPr>
        <p:txBody>
          <a:bodyPr vert="horz" lIns="91440" tIns="45720" rIns="91440" bIns="45720" rtlCol="0" anchor="ctr"/>
          <a:lstStyle>
            <a:lvl1pPr algn="r">
              <a:defRPr sz="1200">
                <a:solidFill>
                  <a:schemeClr val="bg1"/>
                </a:solidFill>
              </a:defRPr>
            </a:lvl1pPr>
          </a:lstStyle>
          <a:p>
            <a:fld id="{F5924D8F-0AED-0D4B-9A03-2EDE66D03B0B}" type="slidenum">
              <a:rPr lang="en-US" smtClean="0"/>
              <a:pPr/>
              <a:t>1</a:t>
            </a:fld>
            <a:endParaRPr lang="en-US" dirty="0"/>
          </a:p>
        </p:txBody>
      </p:sp>
    </p:spTree>
    <p:extLst>
      <p:ext uri="{BB962C8B-B14F-4D97-AF65-F5344CB8AC3E}">
        <p14:creationId xmlns:p14="http://schemas.microsoft.com/office/powerpoint/2010/main" val="19207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1D41-0D98-2CA2-8F3D-29425E58BBBF}"/>
              </a:ext>
            </a:extLst>
          </p:cNvPr>
          <p:cNvSpPr>
            <a:spLocks noGrp="1"/>
          </p:cNvSpPr>
          <p:nvPr>
            <p:ph type="title"/>
          </p:nvPr>
        </p:nvSpPr>
        <p:spPr/>
        <p:txBody>
          <a:bodyPr/>
          <a:lstStyle/>
          <a:p>
            <a:r>
              <a:rPr lang="en-US" dirty="0"/>
              <a:t>Methodology: Machine Learning Component</a:t>
            </a:r>
          </a:p>
        </p:txBody>
      </p:sp>
      <p:sp>
        <p:nvSpPr>
          <p:cNvPr id="3" name="Content Placeholder 2">
            <a:extLst>
              <a:ext uri="{FF2B5EF4-FFF2-40B4-BE49-F238E27FC236}">
                <a16:creationId xmlns:a16="http://schemas.microsoft.com/office/drawing/2014/main" id="{4D17494E-FADA-9768-D10D-5F78ABDF940E}"/>
              </a:ext>
            </a:extLst>
          </p:cNvPr>
          <p:cNvSpPr>
            <a:spLocks noGrp="1"/>
          </p:cNvSpPr>
          <p:nvPr>
            <p:ph sz="quarter" idx="10"/>
          </p:nvPr>
        </p:nvSpPr>
        <p:spPr>
          <a:xfrm>
            <a:off x="1017917" y="5120699"/>
            <a:ext cx="10423233" cy="1084934"/>
          </a:xfrm>
        </p:spPr>
        <p:txBody>
          <a:bodyPr/>
          <a:lstStyle/>
          <a:p>
            <a:pPr algn="ctr"/>
            <a:r>
              <a:rPr lang="en-US" sz="1500" dirty="0"/>
              <a:t>In normal exposures, LOF only detects noise. In variable exposures, LOF can detect regions where rises and drops in count rates occur. This can include intrinsic variable features such as flares and eclipses.</a:t>
            </a:r>
          </a:p>
        </p:txBody>
      </p:sp>
      <p:pic>
        <p:nvPicPr>
          <p:cNvPr id="7" name="Picture 6">
            <a:extLst>
              <a:ext uri="{FF2B5EF4-FFF2-40B4-BE49-F238E27FC236}">
                <a16:creationId xmlns:a16="http://schemas.microsoft.com/office/drawing/2014/main" id="{CA42B3BA-88F7-A39E-E690-B984939D62D0}"/>
              </a:ext>
            </a:extLst>
          </p:cNvPr>
          <p:cNvPicPr>
            <a:picLocks noChangeAspect="1"/>
          </p:cNvPicPr>
          <p:nvPr/>
        </p:nvPicPr>
        <p:blipFill>
          <a:blip r:embed="rId3"/>
          <a:stretch>
            <a:fillRect/>
          </a:stretch>
        </p:blipFill>
        <p:spPr>
          <a:xfrm>
            <a:off x="153127" y="1416488"/>
            <a:ext cx="5997278" cy="3498412"/>
          </a:xfrm>
          <a:prstGeom prst="rect">
            <a:avLst/>
          </a:prstGeom>
        </p:spPr>
      </p:pic>
      <p:pic>
        <p:nvPicPr>
          <p:cNvPr id="9" name="Picture 8">
            <a:extLst>
              <a:ext uri="{FF2B5EF4-FFF2-40B4-BE49-F238E27FC236}">
                <a16:creationId xmlns:a16="http://schemas.microsoft.com/office/drawing/2014/main" id="{60F64819-252B-5D32-717E-2521E600060E}"/>
              </a:ext>
            </a:extLst>
          </p:cNvPr>
          <p:cNvPicPr>
            <a:picLocks noChangeAspect="1"/>
          </p:cNvPicPr>
          <p:nvPr/>
        </p:nvPicPr>
        <p:blipFill>
          <a:blip r:embed="rId4"/>
          <a:stretch>
            <a:fillRect/>
          </a:stretch>
        </p:blipFill>
        <p:spPr>
          <a:xfrm>
            <a:off x="6150405" y="1416487"/>
            <a:ext cx="5997279" cy="3498413"/>
          </a:xfrm>
          <a:prstGeom prst="rect">
            <a:avLst/>
          </a:prstGeom>
        </p:spPr>
      </p:pic>
    </p:spTree>
    <p:extLst>
      <p:ext uri="{BB962C8B-B14F-4D97-AF65-F5344CB8AC3E}">
        <p14:creationId xmlns:p14="http://schemas.microsoft.com/office/powerpoint/2010/main" val="207453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1BAFD-0B0F-B283-AB26-1EFF633040E6}"/>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5854524E-DAAF-0CD6-4045-7D22B602C490}"/>
              </a:ext>
            </a:extLst>
          </p:cNvPr>
          <p:cNvSpPr>
            <a:spLocks noGrp="1"/>
          </p:cNvSpPr>
          <p:nvPr>
            <p:ph type="title"/>
          </p:nvPr>
        </p:nvSpPr>
        <p:spPr>
          <a:xfrm>
            <a:off x="1152144" y="585216"/>
            <a:ext cx="10448544" cy="625473"/>
          </a:xfrm>
        </p:spPr>
        <p:txBody>
          <a:bodyPr>
            <a:normAutofit/>
          </a:bodyPr>
          <a:lstStyle/>
          <a:p>
            <a:r>
              <a:rPr lang="en-US" dirty="0"/>
              <a:t>Methodology: Statistical Analysis Component </a:t>
            </a:r>
          </a:p>
        </p:txBody>
      </p:sp>
      <p:sp>
        <p:nvSpPr>
          <p:cNvPr id="3" name="Content Text Box">
            <a:extLst>
              <a:ext uri="{FF2B5EF4-FFF2-40B4-BE49-F238E27FC236}">
                <a16:creationId xmlns:a16="http://schemas.microsoft.com/office/drawing/2014/main" id="{52728BC6-A40C-0752-92A0-CEE6AC9CEFC9}"/>
              </a:ext>
            </a:extLst>
          </p:cNvPr>
          <p:cNvSpPr>
            <a:spLocks noGrp="1"/>
          </p:cNvSpPr>
          <p:nvPr>
            <p:ph sz="quarter" idx="10"/>
          </p:nvPr>
        </p:nvSpPr>
        <p:spPr/>
        <p:txBody>
          <a:bodyPr/>
          <a:lstStyle/>
          <a:p>
            <a:pPr marL="342900" indent="-342900">
              <a:buFont typeface="Arial" panose="020B0604020202020204" pitchFamily="34" charset="0"/>
              <a:buChar char="•"/>
            </a:pPr>
            <a:r>
              <a:rPr lang="en-US" dirty="0"/>
              <a:t>Statistical Analysis parameterizes the outliers detected in LOF by summarize 3 components:</a:t>
            </a:r>
          </a:p>
          <a:p>
            <a:pPr marL="1028700" lvl="1" indent="-342900">
              <a:buFont typeface="Arial" panose="020B0604020202020204" pitchFamily="34" charset="0"/>
              <a:buChar char="•"/>
            </a:pPr>
            <a:r>
              <a:rPr lang="en-US" dirty="0"/>
              <a:t>Maximum length of the outlier segments</a:t>
            </a:r>
          </a:p>
          <a:p>
            <a:pPr marL="1028700" lvl="1" indent="-342900">
              <a:buFont typeface="Arial" panose="020B0604020202020204" pitchFamily="34" charset="0"/>
              <a:buChar char="•"/>
            </a:pPr>
            <a:r>
              <a:rPr lang="en-US" dirty="0"/>
              <a:t>Number of significant outlier segments</a:t>
            </a:r>
          </a:p>
          <a:p>
            <a:pPr marL="1028700" lvl="1" indent="-342900">
              <a:buFont typeface="Arial" panose="020B0604020202020204" pitchFamily="34" charset="0"/>
              <a:buChar char="•"/>
            </a:pPr>
            <a:r>
              <a:rPr lang="en-US" dirty="0"/>
              <a:t>Mean z-score of the maximum outlier segment</a:t>
            </a:r>
          </a:p>
          <a:p>
            <a:pPr marL="1485900" lvl="2" indent="-342900">
              <a:buFont typeface="Arial" panose="020B0604020202020204" pitchFamily="34" charset="0"/>
              <a:buChar char="•"/>
            </a:pPr>
            <a:r>
              <a:rPr lang="en-US" dirty="0"/>
              <a:t>Z-score is defined as the </a:t>
            </a:r>
            <a:r>
              <a:rPr lang="en-US" dirty="0">
                <a:solidFill>
                  <a:schemeClr val="accent1">
                    <a:lumMod val="50000"/>
                  </a:schemeClr>
                </a:solidFill>
                <a:effectLst/>
              </a:rPr>
              <a:t>number of standard deviations a count rate outlier is from the median count rate across the entire exposure</a:t>
            </a:r>
          </a:p>
          <a:p>
            <a:pPr marL="342900" indent="-342900">
              <a:buFont typeface="Arial" panose="020B0604020202020204" pitchFamily="34" charset="0"/>
              <a:buChar char="•"/>
            </a:pPr>
            <a:r>
              <a:rPr lang="en-US" dirty="0"/>
              <a:t>Each component allows us analyze the relative length, number, and direction (rise or fall) of variable features observed in the count rates.</a:t>
            </a:r>
          </a:p>
        </p:txBody>
      </p:sp>
      <p:sp>
        <p:nvSpPr>
          <p:cNvPr id="9" name="Slide Number">
            <a:extLst>
              <a:ext uri="{FF2B5EF4-FFF2-40B4-BE49-F238E27FC236}">
                <a16:creationId xmlns:a16="http://schemas.microsoft.com/office/drawing/2014/main" id="{65967FFF-47EA-EF8A-16F1-418F62236FCE}"/>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11</a:t>
            </a:fld>
            <a:endParaRPr lang="en-US" dirty="0"/>
          </a:p>
        </p:txBody>
      </p:sp>
    </p:spTree>
    <p:extLst>
      <p:ext uri="{BB962C8B-B14F-4D97-AF65-F5344CB8AC3E}">
        <p14:creationId xmlns:p14="http://schemas.microsoft.com/office/powerpoint/2010/main" val="106906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EAE4-7259-9334-3FF5-A6176F3A8701}"/>
              </a:ext>
            </a:extLst>
          </p:cNvPr>
          <p:cNvSpPr>
            <a:spLocks noGrp="1"/>
          </p:cNvSpPr>
          <p:nvPr>
            <p:ph type="title"/>
          </p:nvPr>
        </p:nvSpPr>
        <p:spPr/>
        <p:txBody>
          <a:bodyPr/>
          <a:lstStyle/>
          <a:p>
            <a:r>
              <a:rPr lang="en-US" dirty="0"/>
              <a:t>Methodology: Statistical Analysis Component </a:t>
            </a:r>
          </a:p>
        </p:txBody>
      </p:sp>
      <p:sp>
        <p:nvSpPr>
          <p:cNvPr id="3" name="Content Placeholder 2">
            <a:extLst>
              <a:ext uri="{FF2B5EF4-FFF2-40B4-BE49-F238E27FC236}">
                <a16:creationId xmlns:a16="http://schemas.microsoft.com/office/drawing/2014/main" id="{15D3F407-76C2-A7ED-1951-B43BC85ACC3C}"/>
              </a:ext>
            </a:extLst>
          </p:cNvPr>
          <p:cNvSpPr>
            <a:spLocks noGrp="1"/>
          </p:cNvSpPr>
          <p:nvPr>
            <p:ph sz="quarter" idx="10"/>
          </p:nvPr>
        </p:nvSpPr>
        <p:spPr>
          <a:xfrm>
            <a:off x="2209799" y="5818909"/>
            <a:ext cx="7671956" cy="1039092"/>
          </a:xfrm>
        </p:spPr>
        <p:txBody>
          <a:bodyPr/>
          <a:lstStyle/>
          <a:p>
            <a:pPr algn="ctr"/>
            <a:r>
              <a:rPr lang="en-US" sz="1500" dirty="0"/>
              <a:t>The visual above highlights how our algorithm can detect and differentiate the outliers between exposures with and without variability</a:t>
            </a:r>
          </a:p>
        </p:txBody>
      </p:sp>
      <p:pic>
        <p:nvPicPr>
          <p:cNvPr id="9" name="Picture 8">
            <a:extLst>
              <a:ext uri="{FF2B5EF4-FFF2-40B4-BE49-F238E27FC236}">
                <a16:creationId xmlns:a16="http://schemas.microsoft.com/office/drawing/2014/main" id="{4BA7F80B-D68D-B574-C2E8-8F63679F7C22}"/>
              </a:ext>
            </a:extLst>
          </p:cNvPr>
          <p:cNvPicPr>
            <a:picLocks noChangeAspect="1"/>
          </p:cNvPicPr>
          <p:nvPr/>
        </p:nvPicPr>
        <p:blipFill>
          <a:blip r:embed="rId2"/>
          <a:stretch>
            <a:fillRect/>
          </a:stretch>
        </p:blipFill>
        <p:spPr>
          <a:xfrm>
            <a:off x="1868634" y="1238525"/>
            <a:ext cx="8454731" cy="4552547"/>
          </a:xfrm>
          <a:prstGeom prst="rect">
            <a:avLst/>
          </a:prstGeom>
        </p:spPr>
      </p:pic>
    </p:spTree>
    <p:extLst>
      <p:ext uri="{BB962C8B-B14F-4D97-AF65-F5344CB8AC3E}">
        <p14:creationId xmlns:p14="http://schemas.microsoft.com/office/powerpoint/2010/main" val="141415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39B6-E6F5-2B25-762A-C78B6A28F9ED}"/>
              </a:ext>
            </a:extLst>
          </p:cNvPr>
          <p:cNvSpPr>
            <a:spLocks noGrp="1"/>
          </p:cNvSpPr>
          <p:nvPr>
            <p:ph type="title"/>
          </p:nvPr>
        </p:nvSpPr>
        <p:spPr/>
        <p:txBody>
          <a:bodyPr/>
          <a:lstStyle/>
          <a:p>
            <a:r>
              <a:rPr lang="en-US" dirty="0"/>
              <a:t>Methodology: Parameter Space</a:t>
            </a:r>
          </a:p>
        </p:txBody>
      </p:sp>
      <p:sp>
        <p:nvSpPr>
          <p:cNvPr id="3" name="Content Placeholder 2">
            <a:extLst>
              <a:ext uri="{FF2B5EF4-FFF2-40B4-BE49-F238E27FC236}">
                <a16:creationId xmlns:a16="http://schemas.microsoft.com/office/drawing/2014/main" id="{25A77326-3B95-2845-AF89-1FD2090C2EA2}"/>
              </a:ext>
            </a:extLst>
          </p:cNvPr>
          <p:cNvSpPr>
            <a:spLocks noGrp="1"/>
          </p:cNvSpPr>
          <p:nvPr>
            <p:ph sz="quarter" idx="10"/>
          </p:nvPr>
        </p:nvSpPr>
        <p:spPr>
          <a:xfrm>
            <a:off x="956957" y="1978137"/>
            <a:ext cx="3909683" cy="3467623"/>
          </a:xfrm>
        </p:spPr>
        <p:txBody>
          <a:bodyPr/>
          <a:lstStyle/>
          <a:p>
            <a:pPr marL="342900" indent="-342900">
              <a:buFont typeface="Arial" panose="020B0604020202020204" pitchFamily="34" charset="0"/>
              <a:buChar char="•"/>
            </a:pPr>
            <a:r>
              <a:rPr lang="en-US" dirty="0"/>
              <a:t>We generated a parameter space using the three parameters from the statistical analysis</a:t>
            </a:r>
          </a:p>
          <a:p>
            <a:pPr marL="342900" indent="-342900">
              <a:buFont typeface="Arial" panose="020B0604020202020204" pitchFamily="34" charset="0"/>
              <a:buChar char="•"/>
            </a:pPr>
            <a:r>
              <a:rPr lang="en-US" dirty="0"/>
              <a:t>Exposures with no significant segments and maximum segment length less than 8 were removed from the plot</a:t>
            </a:r>
          </a:p>
        </p:txBody>
      </p:sp>
      <p:pic>
        <p:nvPicPr>
          <p:cNvPr id="7" name="Picture 6">
            <a:extLst>
              <a:ext uri="{FF2B5EF4-FFF2-40B4-BE49-F238E27FC236}">
                <a16:creationId xmlns:a16="http://schemas.microsoft.com/office/drawing/2014/main" id="{30EC19BC-62D8-9FD3-EEAB-A5DBB76D10A6}"/>
              </a:ext>
            </a:extLst>
          </p:cNvPr>
          <p:cNvPicPr>
            <a:picLocks noChangeAspect="1"/>
          </p:cNvPicPr>
          <p:nvPr/>
        </p:nvPicPr>
        <p:blipFill>
          <a:blip r:embed="rId2"/>
          <a:stretch>
            <a:fillRect/>
          </a:stretch>
        </p:blipFill>
        <p:spPr>
          <a:xfrm>
            <a:off x="4776216" y="1091184"/>
            <a:ext cx="7415784" cy="4943856"/>
          </a:xfrm>
          <a:prstGeom prst="rect">
            <a:avLst/>
          </a:prstGeom>
        </p:spPr>
      </p:pic>
    </p:spTree>
    <p:extLst>
      <p:ext uri="{BB962C8B-B14F-4D97-AF65-F5344CB8AC3E}">
        <p14:creationId xmlns:p14="http://schemas.microsoft.com/office/powerpoint/2010/main" val="89726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F0208-3210-6B48-C292-CAEAD273A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22A1C-8A7F-4055-A212-A0A23F241597}"/>
              </a:ext>
            </a:extLst>
          </p:cNvPr>
          <p:cNvSpPr>
            <a:spLocks noGrp="1"/>
          </p:cNvSpPr>
          <p:nvPr>
            <p:ph type="title"/>
          </p:nvPr>
        </p:nvSpPr>
        <p:spPr/>
        <p:txBody>
          <a:bodyPr/>
          <a:lstStyle/>
          <a:p>
            <a:r>
              <a:rPr lang="en-US" dirty="0"/>
              <a:t>Methodology: Parameter Space</a:t>
            </a:r>
          </a:p>
        </p:txBody>
      </p:sp>
      <p:sp>
        <p:nvSpPr>
          <p:cNvPr id="3" name="Content Placeholder 2">
            <a:extLst>
              <a:ext uri="{FF2B5EF4-FFF2-40B4-BE49-F238E27FC236}">
                <a16:creationId xmlns:a16="http://schemas.microsoft.com/office/drawing/2014/main" id="{B0416756-C962-CE95-E038-EDEA1DC087C8}"/>
              </a:ext>
            </a:extLst>
          </p:cNvPr>
          <p:cNvSpPr>
            <a:spLocks noGrp="1"/>
          </p:cNvSpPr>
          <p:nvPr>
            <p:ph sz="quarter" idx="10"/>
          </p:nvPr>
        </p:nvSpPr>
        <p:spPr>
          <a:xfrm>
            <a:off x="956957" y="1978137"/>
            <a:ext cx="3909683" cy="3467623"/>
          </a:xfrm>
        </p:spPr>
        <p:txBody>
          <a:bodyPr/>
          <a:lstStyle/>
          <a:p>
            <a:pPr marL="342900" indent="-342900">
              <a:buFont typeface="Arial" panose="020B0604020202020204" pitchFamily="34" charset="0"/>
              <a:buChar char="•"/>
            </a:pPr>
            <a:r>
              <a:rPr lang="en-US" dirty="0"/>
              <a:t>We generated a parameter space using the three parameters from the statistical analysis</a:t>
            </a:r>
          </a:p>
          <a:p>
            <a:pPr marL="342900" indent="-342900">
              <a:buFont typeface="Arial" panose="020B0604020202020204" pitchFamily="34" charset="0"/>
              <a:buChar char="•"/>
            </a:pPr>
            <a:r>
              <a:rPr lang="en-US" dirty="0"/>
              <a:t>Exposures with no significant segments and maximum segment length less than 8 were removed from the plot</a:t>
            </a:r>
          </a:p>
        </p:txBody>
      </p:sp>
      <p:pic>
        <p:nvPicPr>
          <p:cNvPr id="7" name="Picture 6">
            <a:extLst>
              <a:ext uri="{FF2B5EF4-FFF2-40B4-BE49-F238E27FC236}">
                <a16:creationId xmlns:a16="http://schemas.microsoft.com/office/drawing/2014/main" id="{DE873270-7D83-0592-2A33-AA397F37A378}"/>
              </a:ext>
            </a:extLst>
          </p:cNvPr>
          <p:cNvPicPr>
            <a:picLocks noChangeAspect="1"/>
          </p:cNvPicPr>
          <p:nvPr/>
        </p:nvPicPr>
        <p:blipFill>
          <a:blip r:embed="rId2"/>
          <a:stretch>
            <a:fillRect/>
          </a:stretch>
        </p:blipFill>
        <p:spPr>
          <a:xfrm>
            <a:off x="4776216" y="1091184"/>
            <a:ext cx="7415784" cy="4943856"/>
          </a:xfrm>
          <a:prstGeom prst="rect">
            <a:avLst/>
          </a:prstGeom>
        </p:spPr>
      </p:pic>
      <p:sp>
        <p:nvSpPr>
          <p:cNvPr id="4" name="Oval 3">
            <a:extLst>
              <a:ext uri="{FF2B5EF4-FFF2-40B4-BE49-F238E27FC236}">
                <a16:creationId xmlns:a16="http://schemas.microsoft.com/office/drawing/2014/main" id="{7ECC94F1-C50B-1E46-A32E-2E26B130296D}"/>
              </a:ext>
            </a:extLst>
          </p:cNvPr>
          <p:cNvSpPr/>
          <p:nvPr/>
        </p:nvSpPr>
        <p:spPr>
          <a:xfrm>
            <a:off x="5936488" y="2640066"/>
            <a:ext cx="1320800" cy="25553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D874835-6EEF-622F-DEB1-39833D3147A1}"/>
              </a:ext>
            </a:extLst>
          </p:cNvPr>
          <p:cNvSpPr/>
          <p:nvPr/>
        </p:nvSpPr>
        <p:spPr>
          <a:xfrm>
            <a:off x="5756656" y="3584181"/>
            <a:ext cx="359664" cy="25553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9499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067C-0BB4-9B13-254B-84B4F279609F}"/>
              </a:ext>
            </a:extLst>
          </p:cNvPr>
          <p:cNvSpPr>
            <a:spLocks noGrp="1"/>
          </p:cNvSpPr>
          <p:nvPr>
            <p:ph type="title"/>
          </p:nvPr>
        </p:nvSpPr>
        <p:spPr/>
        <p:txBody>
          <a:bodyPr/>
          <a:lstStyle/>
          <a:p>
            <a:r>
              <a:rPr lang="en-US" dirty="0"/>
              <a:t>Methodology: Parameter Space</a:t>
            </a:r>
          </a:p>
        </p:txBody>
      </p:sp>
      <p:pic>
        <p:nvPicPr>
          <p:cNvPr id="8" name="Picture 7">
            <a:extLst>
              <a:ext uri="{FF2B5EF4-FFF2-40B4-BE49-F238E27FC236}">
                <a16:creationId xmlns:a16="http://schemas.microsoft.com/office/drawing/2014/main" id="{A7E53B0F-87C6-672E-66AB-E661AF0E4992}"/>
              </a:ext>
            </a:extLst>
          </p:cNvPr>
          <p:cNvPicPr>
            <a:picLocks noChangeAspect="1"/>
          </p:cNvPicPr>
          <p:nvPr/>
        </p:nvPicPr>
        <p:blipFill>
          <a:blip r:embed="rId2"/>
          <a:srcRect t="7084" b="2865"/>
          <a:stretch>
            <a:fillRect/>
          </a:stretch>
        </p:blipFill>
        <p:spPr>
          <a:xfrm>
            <a:off x="2104538" y="1210689"/>
            <a:ext cx="8361646" cy="5647311"/>
          </a:xfrm>
          <a:prstGeom prst="rect">
            <a:avLst/>
          </a:prstGeom>
        </p:spPr>
      </p:pic>
    </p:spTree>
    <p:extLst>
      <p:ext uri="{BB962C8B-B14F-4D97-AF65-F5344CB8AC3E}">
        <p14:creationId xmlns:p14="http://schemas.microsoft.com/office/powerpoint/2010/main" val="23851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A5E39-64DB-B1F1-4571-AFD24B573BA0}"/>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747691FE-56BF-A81E-BF3C-1B336BF86E20}"/>
              </a:ext>
            </a:extLst>
          </p:cNvPr>
          <p:cNvSpPr>
            <a:spLocks noGrp="1"/>
          </p:cNvSpPr>
          <p:nvPr>
            <p:ph type="title"/>
          </p:nvPr>
        </p:nvSpPr>
        <p:spPr>
          <a:xfrm>
            <a:off x="1152144" y="585216"/>
            <a:ext cx="10448544" cy="625473"/>
          </a:xfrm>
        </p:spPr>
        <p:txBody>
          <a:bodyPr>
            <a:normAutofit/>
          </a:bodyPr>
          <a:lstStyle/>
          <a:p>
            <a:r>
              <a:rPr lang="en-US" dirty="0"/>
              <a:t>Methodology: Parameter Space</a:t>
            </a:r>
          </a:p>
        </p:txBody>
      </p:sp>
      <p:sp>
        <p:nvSpPr>
          <p:cNvPr id="3" name="Content Text Box">
            <a:extLst>
              <a:ext uri="{FF2B5EF4-FFF2-40B4-BE49-F238E27FC236}">
                <a16:creationId xmlns:a16="http://schemas.microsoft.com/office/drawing/2014/main" id="{9DD62F14-DE55-B949-F03B-87056E1795F8}"/>
              </a:ext>
            </a:extLst>
          </p:cNvPr>
          <p:cNvSpPr>
            <a:spLocks noGrp="1"/>
          </p:cNvSpPr>
          <p:nvPr>
            <p:ph sz="quarter" idx="10"/>
          </p:nvPr>
        </p:nvSpPr>
        <p:spPr/>
        <p:txBody>
          <a:bodyPr/>
          <a:lstStyle/>
          <a:p>
            <a:pPr marL="342900" indent="-342900">
              <a:buFont typeface="Arial" panose="020B0604020202020204" pitchFamily="34" charset="0"/>
              <a:buChar char="•"/>
            </a:pPr>
            <a:r>
              <a:rPr lang="en-US" dirty="0"/>
              <a:t>We then used these parameters to generate a parameter space to highlight where different types of variable exposures can be found. This includes</a:t>
            </a:r>
          </a:p>
          <a:p>
            <a:pPr marL="1028700" lvl="1" indent="-342900">
              <a:buFont typeface="Arial" panose="020B0604020202020204" pitchFamily="34" charset="0"/>
              <a:buChar char="•"/>
            </a:pPr>
            <a:r>
              <a:rPr lang="en-US" dirty="0">
                <a:solidFill>
                  <a:srgbClr val="7030A0"/>
                </a:solidFill>
              </a:rPr>
              <a:t>Periodic</a:t>
            </a:r>
            <a:r>
              <a:rPr lang="en-US" dirty="0"/>
              <a:t> (high number of segments, high segment duration, high |mean z-score|)</a:t>
            </a:r>
          </a:p>
          <a:p>
            <a:pPr marL="1028700" lvl="1" indent="-342900">
              <a:buFont typeface="Arial" panose="020B0604020202020204" pitchFamily="34" charset="0"/>
              <a:buChar char="•"/>
            </a:pPr>
            <a:r>
              <a:rPr lang="en-US" dirty="0">
                <a:solidFill>
                  <a:srgbClr val="FF0000"/>
                </a:solidFill>
              </a:rPr>
              <a:t>Flares</a:t>
            </a:r>
            <a:r>
              <a:rPr lang="en-US" dirty="0"/>
              <a:t> (low number of segments, high segment duration, high mean z-score)</a:t>
            </a:r>
          </a:p>
          <a:p>
            <a:pPr marL="1028700" lvl="1" indent="-342900">
              <a:buFont typeface="Arial" panose="020B0604020202020204" pitchFamily="34" charset="0"/>
              <a:buChar char="•"/>
            </a:pPr>
            <a:r>
              <a:rPr lang="en-US" dirty="0">
                <a:solidFill>
                  <a:schemeClr val="accent2"/>
                </a:solidFill>
              </a:rPr>
              <a:t>Count dropouts </a:t>
            </a:r>
            <a:r>
              <a:rPr lang="en-US" dirty="0"/>
              <a:t>(low number of segments, high segment duration, low mean z-score)</a:t>
            </a:r>
          </a:p>
        </p:txBody>
      </p:sp>
      <p:sp>
        <p:nvSpPr>
          <p:cNvPr id="9" name="Slide Number">
            <a:extLst>
              <a:ext uri="{FF2B5EF4-FFF2-40B4-BE49-F238E27FC236}">
                <a16:creationId xmlns:a16="http://schemas.microsoft.com/office/drawing/2014/main" id="{C81DB855-7CF4-E37F-BCD1-4BD0AB1E4742}"/>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16</a:t>
            </a:fld>
            <a:endParaRPr lang="en-US" dirty="0"/>
          </a:p>
        </p:txBody>
      </p:sp>
      <p:pic>
        <p:nvPicPr>
          <p:cNvPr id="8" name="Picture 7">
            <a:extLst>
              <a:ext uri="{FF2B5EF4-FFF2-40B4-BE49-F238E27FC236}">
                <a16:creationId xmlns:a16="http://schemas.microsoft.com/office/drawing/2014/main" id="{5A23E62F-F680-0B73-4D88-A9837FBFA978}"/>
              </a:ext>
            </a:extLst>
          </p:cNvPr>
          <p:cNvPicPr>
            <a:picLocks noChangeAspect="1"/>
          </p:cNvPicPr>
          <p:nvPr/>
        </p:nvPicPr>
        <p:blipFill>
          <a:blip r:embed="rId3"/>
          <a:srcRect t="7084" b="2865"/>
          <a:stretch>
            <a:fillRect/>
          </a:stretch>
        </p:blipFill>
        <p:spPr>
          <a:xfrm>
            <a:off x="3805082" y="3511168"/>
            <a:ext cx="4955460" cy="3346832"/>
          </a:xfrm>
          <a:prstGeom prst="rect">
            <a:avLst/>
          </a:prstGeom>
        </p:spPr>
      </p:pic>
    </p:spTree>
    <p:extLst>
      <p:ext uri="{BB962C8B-B14F-4D97-AF65-F5344CB8AC3E}">
        <p14:creationId xmlns:p14="http://schemas.microsoft.com/office/powerpoint/2010/main" val="27427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41A3-CC7E-68D4-883E-9EB2FF69E3E2}"/>
              </a:ext>
            </a:extLst>
          </p:cNvPr>
          <p:cNvSpPr>
            <a:spLocks noGrp="1"/>
          </p:cNvSpPr>
          <p:nvPr>
            <p:ph type="title"/>
          </p:nvPr>
        </p:nvSpPr>
        <p:spPr/>
        <p:txBody>
          <a:bodyPr/>
          <a:lstStyle/>
          <a:p>
            <a:r>
              <a:rPr lang="en-US" dirty="0"/>
              <a:t>Results: Classification</a:t>
            </a:r>
          </a:p>
        </p:txBody>
      </p:sp>
      <p:sp>
        <p:nvSpPr>
          <p:cNvPr id="3" name="Content Placeholder 2">
            <a:extLst>
              <a:ext uri="{FF2B5EF4-FFF2-40B4-BE49-F238E27FC236}">
                <a16:creationId xmlns:a16="http://schemas.microsoft.com/office/drawing/2014/main" id="{1B4D15CE-1A17-44EB-A5A7-96B5BC0209C9}"/>
              </a:ext>
            </a:extLst>
          </p:cNvPr>
          <p:cNvSpPr>
            <a:spLocks noGrp="1"/>
          </p:cNvSpPr>
          <p:nvPr>
            <p:ph sz="quarter" idx="10"/>
          </p:nvPr>
        </p:nvSpPr>
        <p:spPr/>
        <p:txBody>
          <a:bodyPr/>
          <a:lstStyle/>
          <a:p>
            <a:pPr marL="342900" indent="-342900">
              <a:buFont typeface="Arial" panose="020B0604020202020204" pitchFamily="34" charset="0"/>
              <a:buChar char="•"/>
            </a:pPr>
            <a:r>
              <a:rPr lang="en-US" dirty="0"/>
              <a:t>We ran this algorithm on all COS exposures (through Spring 2025)</a:t>
            </a:r>
          </a:p>
          <a:p>
            <a:pPr marL="342900" indent="-342900">
              <a:buFont typeface="Arial" panose="020B0604020202020204" pitchFamily="34" charset="0"/>
              <a:buChar char="•"/>
            </a:pPr>
            <a:r>
              <a:rPr lang="en-US" dirty="0"/>
              <a:t>Through this method, we identified:</a:t>
            </a:r>
          </a:p>
          <a:p>
            <a:pPr marL="1028700" lvl="1" indent="-342900">
              <a:buFont typeface="Arial" panose="020B0604020202020204" pitchFamily="34" charset="0"/>
              <a:buChar char="•"/>
            </a:pPr>
            <a:r>
              <a:rPr lang="en-US" dirty="0"/>
              <a:t>35 count dropouts (11 of which needed to be corrected using the BADTTAB)</a:t>
            </a:r>
          </a:p>
          <a:p>
            <a:pPr marL="1028700" lvl="1" indent="-342900">
              <a:buFont typeface="Arial" panose="020B0604020202020204" pitchFamily="34" charset="0"/>
              <a:buChar char="•"/>
            </a:pPr>
            <a:r>
              <a:rPr lang="en-US" dirty="0"/>
              <a:t>101 flares</a:t>
            </a:r>
          </a:p>
          <a:p>
            <a:pPr marL="1028700" lvl="1" indent="-342900">
              <a:buFont typeface="Arial" panose="020B0604020202020204" pitchFamily="34" charset="0"/>
              <a:buChar char="•"/>
            </a:pPr>
            <a:r>
              <a:rPr lang="en-US" dirty="0"/>
              <a:t>124 periodic exposures</a:t>
            </a:r>
          </a:p>
          <a:p>
            <a:pPr marL="342900" indent="-342900">
              <a:buFont typeface="Arial" panose="020B0604020202020204" pitchFamily="34" charset="0"/>
              <a:buChar char="•"/>
            </a:pPr>
            <a:r>
              <a:rPr lang="en-US" dirty="0"/>
              <a:t>The full list of exposures will be available in the upcoming ISR</a:t>
            </a:r>
          </a:p>
          <a:p>
            <a:pPr lvl="1" indent="0">
              <a:buNone/>
            </a:pPr>
            <a:endParaRPr lang="en-US" dirty="0"/>
          </a:p>
        </p:txBody>
      </p:sp>
    </p:spTree>
    <p:extLst>
      <p:ext uri="{BB962C8B-B14F-4D97-AF65-F5344CB8AC3E}">
        <p14:creationId xmlns:p14="http://schemas.microsoft.com/office/powerpoint/2010/main" val="41074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D3CF0-DD02-8758-F953-857072D2820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C4C6F69-3597-9CFE-B939-2B0E138F91E2}"/>
              </a:ext>
            </a:extLst>
          </p:cNvPr>
          <p:cNvPicPr>
            <a:picLocks noChangeAspect="1"/>
          </p:cNvPicPr>
          <p:nvPr/>
        </p:nvPicPr>
        <p:blipFill>
          <a:blip r:embed="rId3"/>
          <a:stretch>
            <a:fillRect/>
          </a:stretch>
        </p:blipFill>
        <p:spPr>
          <a:xfrm>
            <a:off x="1786434" y="3791855"/>
            <a:ext cx="4261229" cy="2431165"/>
          </a:xfrm>
          <a:prstGeom prst="rect">
            <a:avLst/>
          </a:prstGeom>
        </p:spPr>
      </p:pic>
      <p:pic>
        <p:nvPicPr>
          <p:cNvPr id="20" name="Picture 19">
            <a:extLst>
              <a:ext uri="{FF2B5EF4-FFF2-40B4-BE49-F238E27FC236}">
                <a16:creationId xmlns:a16="http://schemas.microsoft.com/office/drawing/2014/main" id="{95D9624F-B7E8-9361-0C3A-900C5D7DBEC2}"/>
              </a:ext>
            </a:extLst>
          </p:cNvPr>
          <p:cNvPicPr>
            <a:picLocks noChangeAspect="1"/>
          </p:cNvPicPr>
          <p:nvPr/>
        </p:nvPicPr>
        <p:blipFill>
          <a:blip r:embed="rId4"/>
          <a:stretch>
            <a:fillRect/>
          </a:stretch>
        </p:blipFill>
        <p:spPr>
          <a:xfrm>
            <a:off x="6096000" y="3804031"/>
            <a:ext cx="4146839" cy="2418990"/>
          </a:xfrm>
          <a:prstGeom prst="rect">
            <a:avLst/>
          </a:prstGeom>
        </p:spPr>
      </p:pic>
      <p:pic>
        <p:nvPicPr>
          <p:cNvPr id="14" name="Picture 13">
            <a:extLst>
              <a:ext uri="{FF2B5EF4-FFF2-40B4-BE49-F238E27FC236}">
                <a16:creationId xmlns:a16="http://schemas.microsoft.com/office/drawing/2014/main" id="{647A2AA4-935C-A451-30EE-0C44D88A88AB}"/>
              </a:ext>
            </a:extLst>
          </p:cNvPr>
          <p:cNvPicPr>
            <a:picLocks noChangeAspect="1"/>
          </p:cNvPicPr>
          <p:nvPr/>
        </p:nvPicPr>
        <p:blipFill>
          <a:blip r:embed="rId5"/>
          <a:stretch>
            <a:fillRect/>
          </a:stretch>
        </p:blipFill>
        <p:spPr>
          <a:xfrm>
            <a:off x="6095999" y="1385041"/>
            <a:ext cx="4146840" cy="2418990"/>
          </a:xfrm>
          <a:prstGeom prst="rect">
            <a:avLst/>
          </a:prstGeom>
        </p:spPr>
      </p:pic>
      <p:pic>
        <p:nvPicPr>
          <p:cNvPr id="16" name="Picture 15">
            <a:extLst>
              <a:ext uri="{FF2B5EF4-FFF2-40B4-BE49-F238E27FC236}">
                <a16:creationId xmlns:a16="http://schemas.microsoft.com/office/drawing/2014/main" id="{7A6A1986-57CB-2ED5-9795-3BEBFF315626}"/>
              </a:ext>
            </a:extLst>
          </p:cNvPr>
          <p:cNvPicPr>
            <a:picLocks noChangeAspect="1"/>
          </p:cNvPicPr>
          <p:nvPr/>
        </p:nvPicPr>
        <p:blipFill>
          <a:blip r:embed="rId6"/>
          <a:stretch>
            <a:fillRect/>
          </a:stretch>
        </p:blipFill>
        <p:spPr>
          <a:xfrm>
            <a:off x="1852487" y="1372866"/>
            <a:ext cx="4146840" cy="2418990"/>
          </a:xfrm>
          <a:prstGeom prst="rect">
            <a:avLst/>
          </a:prstGeom>
        </p:spPr>
      </p:pic>
      <p:sp>
        <p:nvSpPr>
          <p:cNvPr id="2" name="Title">
            <a:extLst>
              <a:ext uri="{FF2B5EF4-FFF2-40B4-BE49-F238E27FC236}">
                <a16:creationId xmlns:a16="http://schemas.microsoft.com/office/drawing/2014/main" id="{9625E636-C54F-A9D8-3A23-1E9FB7D27642}"/>
              </a:ext>
            </a:extLst>
          </p:cNvPr>
          <p:cNvSpPr>
            <a:spLocks noGrp="1"/>
          </p:cNvSpPr>
          <p:nvPr>
            <p:ph type="title"/>
          </p:nvPr>
        </p:nvSpPr>
        <p:spPr>
          <a:xfrm>
            <a:off x="1152144" y="585216"/>
            <a:ext cx="10448544" cy="625473"/>
          </a:xfrm>
        </p:spPr>
        <p:txBody>
          <a:bodyPr>
            <a:normAutofit/>
          </a:bodyPr>
          <a:lstStyle/>
          <a:p>
            <a:r>
              <a:rPr lang="en-US" dirty="0"/>
              <a:t>Results: Classification</a:t>
            </a:r>
          </a:p>
        </p:txBody>
      </p:sp>
      <p:sp>
        <p:nvSpPr>
          <p:cNvPr id="9" name="Slide Number">
            <a:extLst>
              <a:ext uri="{FF2B5EF4-FFF2-40B4-BE49-F238E27FC236}">
                <a16:creationId xmlns:a16="http://schemas.microsoft.com/office/drawing/2014/main" id="{8C5876BC-BEC4-B0C8-CB43-5003425457C6}"/>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18</a:t>
            </a:fld>
            <a:endParaRPr lang="en-US" dirty="0"/>
          </a:p>
        </p:txBody>
      </p:sp>
      <p:sp>
        <p:nvSpPr>
          <p:cNvPr id="8" name="Content Placeholder 2">
            <a:extLst>
              <a:ext uri="{FF2B5EF4-FFF2-40B4-BE49-F238E27FC236}">
                <a16:creationId xmlns:a16="http://schemas.microsoft.com/office/drawing/2014/main" id="{5FF57920-7BAB-5946-7AF7-91AAB9440FE0}"/>
              </a:ext>
            </a:extLst>
          </p:cNvPr>
          <p:cNvSpPr txBox="1">
            <a:spLocks/>
          </p:cNvSpPr>
          <p:nvPr/>
        </p:nvSpPr>
        <p:spPr>
          <a:xfrm>
            <a:off x="3107325" y="2051297"/>
            <a:ext cx="1044919" cy="402575"/>
          </a:xfrm>
          <a:prstGeom prst="rect">
            <a:avLst/>
          </a:prstGeom>
        </p:spPr>
        <p:txBody>
          <a:bodyPr/>
          <a:lstStyle>
            <a:lvl1pPr marL="0" indent="0" algn="l" defTabSz="914400" rtl="0" eaLnBrk="1" latinLnBrk="0" hangingPunct="1">
              <a:lnSpc>
                <a:spcPct val="120000"/>
              </a:lnSpc>
              <a:spcBef>
                <a:spcPts val="1000"/>
              </a:spcBef>
              <a:buFontTx/>
              <a:buNone/>
              <a:tabLst>
                <a:tab pos="225425" algn="l"/>
              </a:tabLst>
              <a:defRPr sz="2300" kern="1200">
                <a:solidFill>
                  <a:srgbClr val="002061"/>
                </a:solidFill>
                <a:latin typeface="+mj-lt"/>
                <a:ea typeface="+mn-ea"/>
                <a:cs typeface="+mn-cs"/>
              </a:defRPr>
            </a:lvl1pPr>
            <a:lvl2pPr marL="685800" indent="-228600" algn="l" defTabSz="914400" rtl="0" eaLnBrk="1" latinLnBrk="0" hangingPunct="1">
              <a:lnSpc>
                <a:spcPct val="120000"/>
              </a:lnSpc>
              <a:spcBef>
                <a:spcPts val="800"/>
              </a:spcBef>
              <a:buFont typeface="Arial" charset="0"/>
              <a:buChar char="•"/>
              <a:defRPr sz="2000" kern="1200">
                <a:solidFill>
                  <a:srgbClr val="002061"/>
                </a:solidFill>
                <a:latin typeface="+mj-lt"/>
                <a:ea typeface="+mn-ea"/>
                <a:cs typeface="+mn-cs"/>
              </a:defRPr>
            </a:lvl2pPr>
            <a:lvl3pPr marL="1143000" indent="-228600" algn="l" defTabSz="914400" rtl="0" eaLnBrk="1" latinLnBrk="0" hangingPunct="1">
              <a:lnSpc>
                <a:spcPct val="120000"/>
              </a:lnSpc>
              <a:spcBef>
                <a:spcPts val="800"/>
              </a:spcBef>
              <a:buFont typeface="LucidaGrande" charset="0"/>
              <a:buChar char="-"/>
              <a:defRPr sz="1800" kern="1200">
                <a:solidFill>
                  <a:srgbClr val="002061"/>
                </a:solidFill>
                <a:latin typeface="+mj-lt"/>
                <a:ea typeface="+mn-ea"/>
                <a:cs typeface="+mn-cs"/>
              </a:defRPr>
            </a:lvl3pPr>
            <a:lvl4pPr marL="1600200" indent="-228600" algn="l" defTabSz="914400" rtl="0" eaLnBrk="1" latinLnBrk="0" hangingPunct="1">
              <a:lnSpc>
                <a:spcPct val="120000"/>
              </a:lnSpc>
              <a:spcBef>
                <a:spcPts val="800"/>
              </a:spcBef>
              <a:buSzPct val="90000"/>
              <a:buFont typeface="LucidaGrande" charset="0"/>
              <a:buChar char="▸"/>
              <a:defRPr sz="1600" kern="1200">
                <a:solidFill>
                  <a:srgbClr val="002061"/>
                </a:solidFill>
                <a:latin typeface="+mj-lt"/>
                <a:ea typeface="+mn-ea"/>
                <a:cs typeface="+mn-cs"/>
              </a:defRPr>
            </a:lvl4pPr>
            <a:lvl5pPr marL="2057400" indent="-228600" algn="l" defTabSz="914400" rtl="0" eaLnBrk="1" latinLnBrk="0" hangingPunct="1">
              <a:lnSpc>
                <a:spcPct val="120000"/>
              </a:lnSpc>
              <a:spcBef>
                <a:spcPts val="800"/>
              </a:spcBef>
              <a:buSzPct val="80000"/>
              <a:buFont typeface="LucidaGrande" charset="0"/>
              <a:buChar char="◆"/>
              <a:defRPr sz="1600" kern="1200">
                <a:solidFill>
                  <a:srgbClr val="00206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Flares</a:t>
            </a:r>
          </a:p>
        </p:txBody>
      </p:sp>
      <p:sp>
        <p:nvSpPr>
          <p:cNvPr id="11" name="Content Placeholder 2">
            <a:extLst>
              <a:ext uri="{FF2B5EF4-FFF2-40B4-BE49-F238E27FC236}">
                <a16:creationId xmlns:a16="http://schemas.microsoft.com/office/drawing/2014/main" id="{8D5F7619-9847-A828-3529-4F1FC0EE6756}"/>
              </a:ext>
            </a:extLst>
          </p:cNvPr>
          <p:cNvSpPr txBox="1">
            <a:spLocks/>
          </p:cNvSpPr>
          <p:nvPr/>
        </p:nvSpPr>
        <p:spPr>
          <a:xfrm>
            <a:off x="8249920" y="2852681"/>
            <a:ext cx="1802171" cy="402575"/>
          </a:xfrm>
          <a:prstGeom prst="rect">
            <a:avLst/>
          </a:prstGeom>
        </p:spPr>
        <p:txBody>
          <a:bodyPr/>
          <a:lstStyle>
            <a:lvl1pPr marL="0" indent="0" algn="l" defTabSz="914400" rtl="0" eaLnBrk="1" latinLnBrk="0" hangingPunct="1">
              <a:lnSpc>
                <a:spcPct val="120000"/>
              </a:lnSpc>
              <a:spcBef>
                <a:spcPts val="1000"/>
              </a:spcBef>
              <a:buFontTx/>
              <a:buNone/>
              <a:tabLst>
                <a:tab pos="225425" algn="l"/>
              </a:tabLst>
              <a:defRPr sz="2300" kern="1200">
                <a:solidFill>
                  <a:srgbClr val="002061"/>
                </a:solidFill>
                <a:latin typeface="+mj-lt"/>
                <a:ea typeface="+mn-ea"/>
                <a:cs typeface="+mn-cs"/>
              </a:defRPr>
            </a:lvl1pPr>
            <a:lvl2pPr marL="685800" indent="-228600" algn="l" defTabSz="914400" rtl="0" eaLnBrk="1" latinLnBrk="0" hangingPunct="1">
              <a:lnSpc>
                <a:spcPct val="120000"/>
              </a:lnSpc>
              <a:spcBef>
                <a:spcPts val="800"/>
              </a:spcBef>
              <a:buFont typeface="Arial" charset="0"/>
              <a:buChar char="•"/>
              <a:defRPr sz="2000" kern="1200">
                <a:solidFill>
                  <a:srgbClr val="002061"/>
                </a:solidFill>
                <a:latin typeface="+mj-lt"/>
                <a:ea typeface="+mn-ea"/>
                <a:cs typeface="+mn-cs"/>
              </a:defRPr>
            </a:lvl2pPr>
            <a:lvl3pPr marL="1143000" indent="-228600" algn="l" defTabSz="914400" rtl="0" eaLnBrk="1" latinLnBrk="0" hangingPunct="1">
              <a:lnSpc>
                <a:spcPct val="120000"/>
              </a:lnSpc>
              <a:spcBef>
                <a:spcPts val="800"/>
              </a:spcBef>
              <a:buFont typeface="LucidaGrande" charset="0"/>
              <a:buChar char="-"/>
              <a:defRPr sz="1800" kern="1200">
                <a:solidFill>
                  <a:srgbClr val="002061"/>
                </a:solidFill>
                <a:latin typeface="+mj-lt"/>
                <a:ea typeface="+mn-ea"/>
                <a:cs typeface="+mn-cs"/>
              </a:defRPr>
            </a:lvl3pPr>
            <a:lvl4pPr marL="1600200" indent="-228600" algn="l" defTabSz="914400" rtl="0" eaLnBrk="1" latinLnBrk="0" hangingPunct="1">
              <a:lnSpc>
                <a:spcPct val="120000"/>
              </a:lnSpc>
              <a:spcBef>
                <a:spcPts val="800"/>
              </a:spcBef>
              <a:buSzPct val="90000"/>
              <a:buFont typeface="LucidaGrande" charset="0"/>
              <a:buChar char="▸"/>
              <a:defRPr sz="1600" kern="1200">
                <a:solidFill>
                  <a:srgbClr val="002061"/>
                </a:solidFill>
                <a:latin typeface="+mj-lt"/>
                <a:ea typeface="+mn-ea"/>
                <a:cs typeface="+mn-cs"/>
              </a:defRPr>
            </a:lvl4pPr>
            <a:lvl5pPr marL="2057400" indent="-228600" algn="l" defTabSz="914400" rtl="0" eaLnBrk="1" latinLnBrk="0" hangingPunct="1">
              <a:lnSpc>
                <a:spcPct val="120000"/>
              </a:lnSpc>
              <a:spcBef>
                <a:spcPts val="800"/>
              </a:spcBef>
              <a:buSzPct val="80000"/>
              <a:buFont typeface="LucidaGrande" charset="0"/>
              <a:buChar char="◆"/>
              <a:defRPr sz="1600" kern="1200">
                <a:solidFill>
                  <a:srgbClr val="00206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800" dirty="0"/>
              <a:t>Count Dropouts</a:t>
            </a:r>
          </a:p>
          <a:p>
            <a:pPr algn="ctr">
              <a:lnSpc>
                <a:spcPct val="100000"/>
              </a:lnSpc>
              <a:spcBef>
                <a:spcPts val="0"/>
              </a:spcBef>
            </a:pPr>
            <a:r>
              <a:rPr lang="en-US" sz="1800" dirty="0"/>
              <a:t>(Eclipse)</a:t>
            </a:r>
          </a:p>
        </p:txBody>
      </p:sp>
      <p:sp>
        <p:nvSpPr>
          <p:cNvPr id="12" name="Content Placeholder 2">
            <a:extLst>
              <a:ext uri="{FF2B5EF4-FFF2-40B4-BE49-F238E27FC236}">
                <a16:creationId xmlns:a16="http://schemas.microsoft.com/office/drawing/2014/main" id="{D9D79EA8-3CDB-A030-5ECE-9E72EADB6087}"/>
              </a:ext>
            </a:extLst>
          </p:cNvPr>
          <p:cNvSpPr txBox="1">
            <a:spLocks/>
          </p:cNvSpPr>
          <p:nvPr/>
        </p:nvSpPr>
        <p:spPr>
          <a:xfrm>
            <a:off x="7546509" y="4097587"/>
            <a:ext cx="1044919" cy="402575"/>
          </a:xfrm>
          <a:prstGeom prst="rect">
            <a:avLst/>
          </a:prstGeom>
        </p:spPr>
        <p:txBody>
          <a:bodyPr/>
          <a:lstStyle>
            <a:lvl1pPr marL="0" indent="0" algn="l" defTabSz="914400" rtl="0" eaLnBrk="1" latinLnBrk="0" hangingPunct="1">
              <a:lnSpc>
                <a:spcPct val="120000"/>
              </a:lnSpc>
              <a:spcBef>
                <a:spcPts val="1000"/>
              </a:spcBef>
              <a:buFontTx/>
              <a:buNone/>
              <a:tabLst>
                <a:tab pos="225425" algn="l"/>
              </a:tabLst>
              <a:defRPr sz="2300" kern="1200">
                <a:solidFill>
                  <a:srgbClr val="002061"/>
                </a:solidFill>
                <a:latin typeface="+mj-lt"/>
                <a:ea typeface="+mn-ea"/>
                <a:cs typeface="+mn-cs"/>
              </a:defRPr>
            </a:lvl1pPr>
            <a:lvl2pPr marL="685800" indent="-228600" algn="l" defTabSz="914400" rtl="0" eaLnBrk="1" latinLnBrk="0" hangingPunct="1">
              <a:lnSpc>
                <a:spcPct val="120000"/>
              </a:lnSpc>
              <a:spcBef>
                <a:spcPts val="800"/>
              </a:spcBef>
              <a:buFont typeface="Arial" charset="0"/>
              <a:buChar char="•"/>
              <a:defRPr sz="2000" kern="1200">
                <a:solidFill>
                  <a:srgbClr val="002061"/>
                </a:solidFill>
                <a:latin typeface="+mj-lt"/>
                <a:ea typeface="+mn-ea"/>
                <a:cs typeface="+mn-cs"/>
              </a:defRPr>
            </a:lvl2pPr>
            <a:lvl3pPr marL="1143000" indent="-228600" algn="l" defTabSz="914400" rtl="0" eaLnBrk="1" latinLnBrk="0" hangingPunct="1">
              <a:lnSpc>
                <a:spcPct val="120000"/>
              </a:lnSpc>
              <a:spcBef>
                <a:spcPts val="800"/>
              </a:spcBef>
              <a:buFont typeface="LucidaGrande" charset="0"/>
              <a:buChar char="-"/>
              <a:defRPr sz="1800" kern="1200">
                <a:solidFill>
                  <a:srgbClr val="002061"/>
                </a:solidFill>
                <a:latin typeface="+mj-lt"/>
                <a:ea typeface="+mn-ea"/>
                <a:cs typeface="+mn-cs"/>
              </a:defRPr>
            </a:lvl3pPr>
            <a:lvl4pPr marL="1600200" indent="-228600" algn="l" defTabSz="914400" rtl="0" eaLnBrk="1" latinLnBrk="0" hangingPunct="1">
              <a:lnSpc>
                <a:spcPct val="120000"/>
              </a:lnSpc>
              <a:spcBef>
                <a:spcPts val="800"/>
              </a:spcBef>
              <a:buSzPct val="90000"/>
              <a:buFont typeface="LucidaGrande" charset="0"/>
              <a:buChar char="▸"/>
              <a:defRPr sz="1600" kern="1200">
                <a:solidFill>
                  <a:srgbClr val="002061"/>
                </a:solidFill>
                <a:latin typeface="+mj-lt"/>
                <a:ea typeface="+mn-ea"/>
                <a:cs typeface="+mn-cs"/>
              </a:defRPr>
            </a:lvl4pPr>
            <a:lvl5pPr marL="2057400" indent="-228600" algn="l" defTabSz="914400" rtl="0" eaLnBrk="1" latinLnBrk="0" hangingPunct="1">
              <a:lnSpc>
                <a:spcPct val="120000"/>
              </a:lnSpc>
              <a:spcBef>
                <a:spcPts val="800"/>
              </a:spcBef>
              <a:buSzPct val="80000"/>
              <a:buFont typeface="LucidaGrande" charset="0"/>
              <a:buChar char="◆"/>
              <a:defRPr sz="1600" kern="1200">
                <a:solidFill>
                  <a:srgbClr val="00206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Periodic</a:t>
            </a:r>
          </a:p>
        </p:txBody>
      </p:sp>
      <p:sp>
        <p:nvSpPr>
          <p:cNvPr id="7" name="Rectangle 6">
            <a:extLst>
              <a:ext uri="{FF2B5EF4-FFF2-40B4-BE49-F238E27FC236}">
                <a16:creationId xmlns:a16="http://schemas.microsoft.com/office/drawing/2014/main" id="{0ADDF599-4CEB-D6AC-A45C-9FB5D55C8A1B}"/>
              </a:ext>
            </a:extLst>
          </p:cNvPr>
          <p:cNvSpPr/>
          <p:nvPr/>
        </p:nvSpPr>
        <p:spPr>
          <a:xfrm>
            <a:off x="4033520" y="5412759"/>
            <a:ext cx="1830683" cy="45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7913F0F-0E94-4A54-E9F2-78B06374CCD5}"/>
              </a:ext>
            </a:extLst>
          </p:cNvPr>
          <p:cNvPicPr>
            <a:picLocks noChangeAspect="1"/>
          </p:cNvPicPr>
          <p:nvPr/>
        </p:nvPicPr>
        <p:blipFill>
          <a:blip r:embed="rId4"/>
          <a:srcRect l="67622" t="8026" r="1508" b="76589"/>
          <a:stretch>
            <a:fillRect/>
          </a:stretch>
        </p:blipFill>
        <p:spPr>
          <a:xfrm>
            <a:off x="4608211" y="5485134"/>
            <a:ext cx="1280160" cy="365760"/>
          </a:xfrm>
          <a:prstGeom prst="rect">
            <a:avLst/>
          </a:prstGeom>
        </p:spPr>
      </p:pic>
      <p:sp>
        <p:nvSpPr>
          <p:cNvPr id="10" name="Content Placeholder 2">
            <a:extLst>
              <a:ext uri="{FF2B5EF4-FFF2-40B4-BE49-F238E27FC236}">
                <a16:creationId xmlns:a16="http://schemas.microsoft.com/office/drawing/2014/main" id="{DF331747-3B73-FA7C-8B0E-B24DDBBBB6F7}"/>
              </a:ext>
            </a:extLst>
          </p:cNvPr>
          <p:cNvSpPr txBox="1">
            <a:spLocks/>
          </p:cNvSpPr>
          <p:nvPr/>
        </p:nvSpPr>
        <p:spPr>
          <a:xfrm>
            <a:off x="2702414" y="5113008"/>
            <a:ext cx="2087522" cy="402575"/>
          </a:xfrm>
          <a:prstGeom prst="rect">
            <a:avLst/>
          </a:prstGeom>
        </p:spPr>
        <p:txBody>
          <a:bodyPr/>
          <a:lstStyle>
            <a:lvl1pPr marL="0" indent="0" algn="l" defTabSz="914400" rtl="0" eaLnBrk="1" latinLnBrk="0" hangingPunct="1">
              <a:lnSpc>
                <a:spcPct val="120000"/>
              </a:lnSpc>
              <a:spcBef>
                <a:spcPts val="1000"/>
              </a:spcBef>
              <a:buFontTx/>
              <a:buNone/>
              <a:tabLst>
                <a:tab pos="225425" algn="l"/>
              </a:tabLst>
              <a:defRPr sz="2300" kern="1200">
                <a:solidFill>
                  <a:srgbClr val="002061"/>
                </a:solidFill>
                <a:latin typeface="+mj-lt"/>
                <a:ea typeface="+mn-ea"/>
                <a:cs typeface="+mn-cs"/>
              </a:defRPr>
            </a:lvl1pPr>
            <a:lvl2pPr marL="685800" indent="-228600" algn="l" defTabSz="914400" rtl="0" eaLnBrk="1" latinLnBrk="0" hangingPunct="1">
              <a:lnSpc>
                <a:spcPct val="120000"/>
              </a:lnSpc>
              <a:spcBef>
                <a:spcPts val="800"/>
              </a:spcBef>
              <a:buFont typeface="Arial" charset="0"/>
              <a:buChar char="•"/>
              <a:defRPr sz="2000" kern="1200">
                <a:solidFill>
                  <a:srgbClr val="002061"/>
                </a:solidFill>
                <a:latin typeface="+mj-lt"/>
                <a:ea typeface="+mn-ea"/>
                <a:cs typeface="+mn-cs"/>
              </a:defRPr>
            </a:lvl2pPr>
            <a:lvl3pPr marL="1143000" indent="-228600" algn="l" defTabSz="914400" rtl="0" eaLnBrk="1" latinLnBrk="0" hangingPunct="1">
              <a:lnSpc>
                <a:spcPct val="120000"/>
              </a:lnSpc>
              <a:spcBef>
                <a:spcPts val="800"/>
              </a:spcBef>
              <a:buFont typeface="LucidaGrande" charset="0"/>
              <a:buChar char="-"/>
              <a:defRPr sz="1800" kern="1200">
                <a:solidFill>
                  <a:srgbClr val="002061"/>
                </a:solidFill>
                <a:latin typeface="+mj-lt"/>
                <a:ea typeface="+mn-ea"/>
                <a:cs typeface="+mn-cs"/>
              </a:defRPr>
            </a:lvl3pPr>
            <a:lvl4pPr marL="1600200" indent="-228600" algn="l" defTabSz="914400" rtl="0" eaLnBrk="1" latinLnBrk="0" hangingPunct="1">
              <a:lnSpc>
                <a:spcPct val="120000"/>
              </a:lnSpc>
              <a:spcBef>
                <a:spcPts val="800"/>
              </a:spcBef>
              <a:buSzPct val="90000"/>
              <a:buFont typeface="LucidaGrande" charset="0"/>
              <a:buChar char="▸"/>
              <a:defRPr sz="1600" kern="1200">
                <a:solidFill>
                  <a:srgbClr val="002061"/>
                </a:solidFill>
                <a:latin typeface="+mj-lt"/>
                <a:ea typeface="+mn-ea"/>
                <a:cs typeface="+mn-cs"/>
              </a:defRPr>
            </a:lvl4pPr>
            <a:lvl5pPr marL="2057400" indent="-228600" algn="l" defTabSz="914400" rtl="0" eaLnBrk="1" latinLnBrk="0" hangingPunct="1">
              <a:lnSpc>
                <a:spcPct val="120000"/>
              </a:lnSpc>
              <a:spcBef>
                <a:spcPts val="800"/>
              </a:spcBef>
              <a:buSzPct val="80000"/>
              <a:buFont typeface="LucidaGrande" charset="0"/>
              <a:buChar char="◆"/>
              <a:defRPr sz="1600" kern="1200">
                <a:solidFill>
                  <a:srgbClr val="00206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800" dirty="0"/>
              <a:t>Count Dropouts</a:t>
            </a:r>
          </a:p>
          <a:p>
            <a:pPr algn="ctr">
              <a:lnSpc>
                <a:spcPct val="100000"/>
              </a:lnSpc>
              <a:spcBef>
                <a:spcPts val="0"/>
              </a:spcBef>
            </a:pPr>
            <a:r>
              <a:rPr lang="en-US" sz="1800" dirty="0"/>
              <a:t>(BADTTAB)</a:t>
            </a:r>
          </a:p>
        </p:txBody>
      </p:sp>
    </p:spTree>
    <p:extLst>
      <p:ext uri="{BB962C8B-B14F-4D97-AF65-F5344CB8AC3E}">
        <p14:creationId xmlns:p14="http://schemas.microsoft.com/office/powerpoint/2010/main" val="34604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51AF-A5BA-D0C4-B483-064B0527758F}"/>
              </a:ext>
            </a:extLst>
          </p:cNvPr>
          <p:cNvSpPr>
            <a:spLocks noGrp="1"/>
          </p:cNvSpPr>
          <p:nvPr>
            <p:ph type="title"/>
          </p:nvPr>
        </p:nvSpPr>
        <p:spPr/>
        <p:txBody>
          <a:bodyPr/>
          <a:lstStyle/>
          <a:p>
            <a:r>
              <a:rPr lang="en-US" dirty="0"/>
              <a:t>Results: Automated Bad Time Selection</a:t>
            </a:r>
          </a:p>
        </p:txBody>
      </p:sp>
      <p:sp>
        <p:nvSpPr>
          <p:cNvPr id="3" name="Content Placeholder 2">
            <a:extLst>
              <a:ext uri="{FF2B5EF4-FFF2-40B4-BE49-F238E27FC236}">
                <a16:creationId xmlns:a16="http://schemas.microsoft.com/office/drawing/2014/main" id="{D3337DD1-0052-5BBF-AB13-0B694C9B2184}"/>
              </a:ext>
            </a:extLst>
          </p:cNvPr>
          <p:cNvSpPr>
            <a:spLocks noGrp="1"/>
          </p:cNvSpPr>
          <p:nvPr>
            <p:ph sz="quarter" idx="10"/>
          </p:nvPr>
        </p:nvSpPr>
        <p:spPr/>
        <p:txBody>
          <a:bodyPr/>
          <a:lstStyle/>
          <a:p>
            <a:pPr marL="342900" indent="-342900">
              <a:buFont typeface="Arial" panose="020B0604020202020204" pitchFamily="34" charset="0"/>
              <a:buChar char="•"/>
            </a:pPr>
            <a:r>
              <a:rPr lang="en-US" dirty="0"/>
              <a:t>We also developed two methods to automate the selection of bad time intervals:</a:t>
            </a:r>
          </a:p>
          <a:p>
            <a:pPr marL="1028700" lvl="1" indent="-342900">
              <a:buFont typeface="Arial" panose="020B0604020202020204" pitchFamily="34" charset="0"/>
              <a:buChar char="•"/>
            </a:pPr>
            <a:r>
              <a:rPr lang="en-US" dirty="0"/>
              <a:t>Method one relies on locating the interval of the maximum outlier segment (which tells us when the drop occurs)</a:t>
            </a:r>
          </a:p>
          <a:p>
            <a:pPr marL="1028700" lvl="1" indent="-342900">
              <a:buFont typeface="Arial" panose="020B0604020202020204" pitchFamily="34" charset="0"/>
              <a:buChar char="•"/>
            </a:pPr>
            <a:r>
              <a:rPr lang="en-US" dirty="0"/>
              <a:t>Method two utilizes the derivative magnitudes to find the interval where rapid changes in count rate occurs</a:t>
            </a:r>
          </a:p>
          <a:p>
            <a:pPr marL="342900" indent="-342900">
              <a:buFont typeface="Arial" panose="020B0604020202020204" pitchFamily="34" charset="0"/>
              <a:buChar char="•"/>
            </a:pPr>
            <a:r>
              <a:rPr lang="en-US" dirty="0"/>
              <a:t>We still plan to manually verify the BADTTAB times however these automated methods will provide a good starting point for figuring out how to define the intervals</a:t>
            </a:r>
          </a:p>
          <a:p>
            <a:pPr lvl="1" indent="0">
              <a:buNone/>
            </a:pPr>
            <a:endParaRPr lang="en-US" dirty="0"/>
          </a:p>
        </p:txBody>
      </p:sp>
    </p:spTree>
    <p:extLst>
      <p:ext uri="{BB962C8B-B14F-4D97-AF65-F5344CB8AC3E}">
        <p14:creationId xmlns:p14="http://schemas.microsoft.com/office/powerpoint/2010/main" val="108116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84B87-2D3C-6CE5-9177-0190C3999D9C}"/>
              </a:ext>
            </a:extLst>
          </p:cNvPr>
          <p:cNvSpPr>
            <a:spLocks noGrp="1"/>
          </p:cNvSpPr>
          <p:nvPr>
            <p:ph type="title"/>
          </p:nvPr>
        </p:nvSpPr>
        <p:spPr/>
        <p:txBody>
          <a:bodyPr/>
          <a:lstStyle/>
          <a:p>
            <a:r>
              <a:rPr lang="en-US" dirty="0"/>
              <a:t>The Cosmic Origins Spectrograph (COS)</a:t>
            </a:r>
          </a:p>
        </p:txBody>
      </p:sp>
      <p:sp>
        <p:nvSpPr>
          <p:cNvPr id="3" name="Content Placeholder 2">
            <a:extLst>
              <a:ext uri="{FF2B5EF4-FFF2-40B4-BE49-F238E27FC236}">
                <a16:creationId xmlns:a16="http://schemas.microsoft.com/office/drawing/2014/main" id="{8AED426A-B263-1DA6-0CF5-60D30A95C527}"/>
              </a:ext>
            </a:extLst>
          </p:cNvPr>
          <p:cNvSpPr>
            <a:spLocks noGrp="1"/>
          </p:cNvSpPr>
          <p:nvPr>
            <p:ph sz="quarter" idx="10"/>
          </p:nvPr>
        </p:nvSpPr>
        <p:spPr/>
        <p:txBody>
          <a:bodyPr/>
          <a:lstStyle/>
          <a:p>
            <a:pPr marL="342900" indent="-342900">
              <a:buFont typeface="Arial" panose="020B0604020202020204" pitchFamily="34" charset="0"/>
              <a:buChar char="•"/>
            </a:pPr>
            <a:r>
              <a:rPr lang="en-US" dirty="0"/>
              <a:t>The Cosmic Origins Spectrograph (COS) was designed to study the origins and evolution of astronomical objects in the ultraviolet wavelength range</a:t>
            </a:r>
          </a:p>
          <a:p>
            <a:pPr marL="342900" indent="-342900">
              <a:buFont typeface="Arial" panose="020B0604020202020204" pitchFamily="34" charset="0"/>
              <a:buChar char="•"/>
            </a:pPr>
            <a:r>
              <a:rPr lang="en-US" dirty="0"/>
              <a:t>COS is equipped with two observing channels; the Near-Ultraviolet (NUV) detector, which is sensitive to wavelengths between 1650 to 3200 </a:t>
            </a:r>
            <a:r>
              <a:rPr lang="en-US" dirty="0" err="1"/>
              <a:t>Å</a:t>
            </a:r>
            <a:r>
              <a:rPr lang="en-US" dirty="0"/>
              <a:t>, and the Far-Ultraviolet (FUV) detector, which is sensitive to wavelengths between 900 and 2150 </a:t>
            </a:r>
            <a:r>
              <a:rPr lang="en-US" dirty="0" err="1"/>
              <a:t>Å</a:t>
            </a:r>
            <a:endParaRPr lang="en-US" dirty="0"/>
          </a:p>
          <a:p>
            <a:pPr marL="342900" indent="-342900">
              <a:buFont typeface="Arial" panose="020B0604020202020204" pitchFamily="34" charset="0"/>
              <a:buChar char="•"/>
            </a:pPr>
            <a:r>
              <a:rPr lang="en-US" dirty="0"/>
              <a:t>Exposures by COS can be obtained in either TIME-TAG or ACCUM. TIME-TAG, in addition to recording photon event information, stores time markers in 32 </a:t>
            </a:r>
            <a:r>
              <a:rPr lang="en-US" dirty="0" err="1"/>
              <a:t>ms</a:t>
            </a:r>
            <a:r>
              <a:rPr lang="en-US" dirty="0"/>
              <a:t> intervals</a:t>
            </a:r>
          </a:p>
        </p:txBody>
      </p:sp>
      <p:pic>
        <p:nvPicPr>
          <p:cNvPr id="1026" name="Picture 2">
            <a:extLst>
              <a:ext uri="{FF2B5EF4-FFF2-40B4-BE49-F238E27FC236}">
                <a16:creationId xmlns:a16="http://schemas.microsoft.com/office/drawing/2014/main" id="{E0C2EC54-D555-9E4B-EBA1-68042829B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196" y="4430321"/>
            <a:ext cx="3580660" cy="238244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Text Box">
            <a:extLst>
              <a:ext uri="{FF2B5EF4-FFF2-40B4-BE49-F238E27FC236}">
                <a16:creationId xmlns:a16="http://schemas.microsoft.com/office/drawing/2014/main" id="{6CF85B83-A1CE-DCD3-FCCC-8DE830DF9B8A}"/>
              </a:ext>
            </a:extLst>
          </p:cNvPr>
          <p:cNvSpPr txBox="1">
            <a:spLocks/>
          </p:cNvSpPr>
          <p:nvPr/>
        </p:nvSpPr>
        <p:spPr>
          <a:xfrm>
            <a:off x="4141396" y="6425226"/>
            <a:ext cx="4656375" cy="432774"/>
          </a:xfrm>
          <a:prstGeom prst="rect">
            <a:avLst/>
          </a:prstGeom>
        </p:spPr>
        <p:txBody>
          <a:bodyPr/>
          <a:lstStyle>
            <a:lvl1pPr marL="0" indent="0" algn="l" defTabSz="914400" rtl="0" eaLnBrk="1" latinLnBrk="0" hangingPunct="1">
              <a:lnSpc>
                <a:spcPct val="120000"/>
              </a:lnSpc>
              <a:spcBef>
                <a:spcPts val="1000"/>
              </a:spcBef>
              <a:buFontTx/>
              <a:buNone/>
              <a:tabLst>
                <a:tab pos="225425" algn="l"/>
              </a:tabLst>
              <a:defRPr sz="2300" kern="1200">
                <a:solidFill>
                  <a:srgbClr val="002061"/>
                </a:solidFill>
                <a:latin typeface="+mj-lt"/>
                <a:ea typeface="+mn-ea"/>
                <a:cs typeface="+mn-cs"/>
              </a:defRPr>
            </a:lvl1pPr>
            <a:lvl2pPr marL="685800" indent="-228600" algn="l" defTabSz="914400" rtl="0" eaLnBrk="1" latinLnBrk="0" hangingPunct="1">
              <a:lnSpc>
                <a:spcPct val="120000"/>
              </a:lnSpc>
              <a:spcBef>
                <a:spcPts val="800"/>
              </a:spcBef>
              <a:buFont typeface="Arial" charset="0"/>
              <a:buChar char="•"/>
              <a:defRPr sz="2000" kern="1200">
                <a:solidFill>
                  <a:srgbClr val="002061"/>
                </a:solidFill>
                <a:latin typeface="+mj-lt"/>
                <a:ea typeface="+mn-ea"/>
                <a:cs typeface="+mn-cs"/>
              </a:defRPr>
            </a:lvl2pPr>
            <a:lvl3pPr marL="1143000" indent="-228600" algn="l" defTabSz="914400" rtl="0" eaLnBrk="1" latinLnBrk="0" hangingPunct="1">
              <a:lnSpc>
                <a:spcPct val="120000"/>
              </a:lnSpc>
              <a:spcBef>
                <a:spcPts val="800"/>
              </a:spcBef>
              <a:buFont typeface="LucidaGrande" charset="0"/>
              <a:buChar char="-"/>
              <a:defRPr sz="1800" kern="1200">
                <a:solidFill>
                  <a:srgbClr val="002061"/>
                </a:solidFill>
                <a:latin typeface="+mj-lt"/>
                <a:ea typeface="+mn-ea"/>
                <a:cs typeface="+mn-cs"/>
              </a:defRPr>
            </a:lvl3pPr>
            <a:lvl4pPr marL="1600200" indent="-228600" algn="l" defTabSz="914400" rtl="0" eaLnBrk="1" latinLnBrk="0" hangingPunct="1">
              <a:lnSpc>
                <a:spcPct val="120000"/>
              </a:lnSpc>
              <a:spcBef>
                <a:spcPts val="800"/>
              </a:spcBef>
              <a:buSzPct val="90000"/>
              <a:buFont typeface="LucidaGrande" charset="0"/>
              <a:buChar char="▸"/>
              <a:defRPr sz="1600" kern="1200">
                <a:solidFill>
                  <a:srgbClr val="002061"/>
                </a:solidFill>
                <a:latin typeface="+mj-lt"/>
                <a:ea typeface="+mn-ea"/>
                <a:cs typeface="+mn-cs"/>
              </a:defRPr>
            </a:lvl4pPr>
            <a:lvl5pPr marL="2057400" indent="-228600" algn="l" defTabSz="914400" rtl="0" eaLnBrk="1" latinLnBrk="0" hangingPunct="1">
              <a:lnSpc>
                <a:spcPct val="120000"/>
              </a:lnSpc>
              <a:spcBef>
                <a:spcPts val="800"/>
              </a:spcBef>
              <a:buSzPct val="80000"/>
              <a:buFont typeface="LucidaGrande" charset="0"/>
              <a:buChar char="◆"/>
              <a:defRPr sz="1600" kern="1200">
                <a:solidFill>
                  <a:srgbClr val="00206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500" dirty="0"/>
              <a:t>An image of the COS instrument (via </a:t>
            </a:r>
            <a:r>
              <a:rPr lang="en-US" sz="1500" dirty="0">
                <a:hlinkClick r:id="rId3"/>
              </a:rPr>
              <a:t>Wikipedia</a:t>
            </a:r>
            <a:r>
              <a:rPr lang="en-US" sz="1500" dirty="0"/>
              <a:t>)</a:t>
            </a:r>
          </a:p>
        </p:txBody>
      </p:sp>
    </p:spTree>
    <p:extLst>
      <p:ext uri="{BB962C8B-B14F-4D97-AF65-F5344CB8AC3E}">
        <p14:creationId xmlns:p14="http://schemas.microsoft.com/office/powerpoint/2010/main" val="39483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3CEC2-B97F-E13F-B107-C7FBC6257A28}"/>
              </a:ext>
            </a:extLst>
          </p:cNvPr>
          <p:cNvSpPr>
            <a:spLocks noGrp="1"/>
          </p:cNvSpPr>
          <p:nvPr>
            <p:ph type="title"/>
          </p:nvPr>
        </p:nvSpPr>
        <p:spPr/>
        <p:txBody>
          <a:bodyPr>
            <a:normAutofit/>
          </a:bodyPr>
          <a:lstStyle/>
          <a:p>
            <a:r>
              <a:rPr lang="en-US" dirty="0"/>
              <a:t>Results: Automated Bad Time Selection</a:t>
            </a:r>
          </a:p>
        </p:txBody>
      </p:sp>
      <p:pic>
        <p:nvPicPr>
          <p:cNvPr id="4" name="Picture 3">
            <a:extLst>
              <a:ext uri="{FF2B5EF4-FFF2-40B4-BE49-F238E27FC236}">
                <a16:creationId xmlns:a16="http://schemas.microsoft.com/office/drawing/2014/main" id="{CE353024-B7EF-FB7E-C509-BBFD32754474}"/>
              </a:ext>
            </a:extLst>
          </p:cNvPr>
          <p:cNvPicPr>
            <a:picLocks noChangeAspect="1"/>
          </p:cNvPicPr>
          <p:nvPr/>
        </p:nvPicPr>
        <p:blipFill>
          <a:blip r:embed="rId2"/>
          <a:stretch>
            <a:fillRect/>
          </a:stretch>
        </p:blipFill>
        <p:spPr>
          <a:xfrm>
            <a:off x="6096000" y="1722712"/>
            <a:ext cx="5581179" cy="3255688"/>
          </a:xfrm>
          <a:prstGeom prst="rect">
            <a:avLst/>
          </a:prstGeom>
        </p:spPr>
      </p:pic>
      <p:pic>
        <p:nvPicPr>
          <p:cNvPr id="5" name="Picture 4">
            <a:extLst>
              <a:ext uri="{FF2B5EF4-FFF2-40B4-BE49-F238E27FC236}">
                <a16:creationId xmlns:a16="http://schemas.microsoft.com/office/drawing/2014/main" id="{ABD3A85D-7DC7-BE20-9962-861FAAA38AD1}"/>
              </a:ext>
            </a:extLst>
          </p:cNvPr>
          <p:cNvPicPr>
            <a:picLocks noChangeAspect="1"/>
          </p:cNvPicPr>
          <p:nvPr/>
        </p:nvPicPr>
        <p:blipFill>
          <a:blip r:embed="rId3"/>
          <a:stretch>
            <a:fillRect/>
          </a:stretch>
        </p:blipFill>
        <p:spPr>
          <a:xfrm>
            <a:off x="437343" y="1722712"/>
            <a:ext cx="5580453" cy="3255264"/>
          </a:xfrm>
          <a:prstGeom prst="rect">
            <a:avLst/>
          </a:prstGeom>
        </p:spPr>
      </p:pic>
      <p:sp>
        <p:nvSpPr>
          <p:cNvPr id="6" name="Content Placeholder 2">
            <a:extLst>
              <a:ext uri="{FF2B5EF4-FFF2-40B4-BE49-F238E27FC236}">
                <a16:creationId xmlns:a16="http://schemas.microsoft.com/office/drawing/2014/main" id="{C5D668CC-7F0C-D9AD-EC29-1093C1F23A41}"/>
              </a:ext>
            </a:extLst>
          </p:cNvPr>
          <p:cNvSpPr>
            <a:spLocks noGrp="1"/>
          </p:cNvSpPr>
          <p:nvPr>
            <p:ph sz="quarter" idx="10"/>
          </p:nvPr>
        </p:nvSpPr>
        <p:spPr>
          <a:xfrm>
            <a:off x="2260022" y="5900558"/>
            <a:ext cx="7671956" cy="744451"/>
          </a:xfrm>
        </p:spPr>
        <p:txBody>
          <a:bodyPr/>
          <a:lstStyle/>
          <a:p>
            <a:pPr algn="ctr"/>
            <a:r>
              <a:rPr lang="en-US" sz="1500" dirty="0"/>
              <a:t>Results from of our automatic bad time selection method. The plot on of the left shows the maximum segment method. The plot on the right shows the derivative-based method.</a:t>
            </a:r>
          </a:p>
        </p:txBody>
      </p:sp>
    </p:spTree>
    <p:extLst>
      <p:ext uri="{BB962C8B-B14F-4D97-AF65-F5344CB8AC3E}">
        <p14:creationId xmlns:p14="http://schemas.microsoft.com/office/powerpoint/2010/main" val="35704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F035-B1DA-942F-BF0B-E834C5A6E0AE}"/>
              </a:ext>
            </a:extLst>
          </p:cNvPr>
          <p:cNvSpPr>
            <a:spLocks noGrp="1"/>
          </p:cNvSpPr>
          <p:nvPr>
            <p:ph type="title"/>
          </p:nvPr>
        </p:nvSpPr>
        <p:spPr/>
        <p:txBody>
          <a:bodyPr/>
          <a:lstStyle/>
          <a:p>
            <a:r>
              <a:rPr lang="en-US" dirty="0" err="1"/>
              <a:t>Github</a:t>
            </a:r>
            <a:r>
              <a:rPr lang="en-US" dirty="0"/>
              <a:t> Code</a:t>
            </a:r>
          </a:p>
        </p:txBody>
      </p:sp>
      <p:sp>
        <p:nvSpPr>
          <p:cNvPr id="3" name="Content Placeholder 2">
            <a:extLst>
              <a:ext uri="{FF2B5EF4-FFF2-40B4-BE49-F238E27FC236}">
                <a16:creationId xmlns:a16="http://schemas.microsoft.com/office/drawing/2014/main" id="{C504AAC1-7E18-8BB7-BA89-3288EFB3B0AB}"/>
              </a:ext>
            </a:extLst>
          </p:cNvPr>
          <p:cNvSpPr>
            <a:spLocks noGrp="1"/>
          </p:cNvSpPr>
          <p:nvPr>
            <p:ph sz="quarter" idx="10"/>
          </p:nvPr>
        </p:nvSpPr>
        <p:spPr/>
        <p:txBody>
          <a:bodyPr/>
          <a:lstStyle/>
          <a:p>
            <a:r>
              <a:rPr lang="en-US" dirty="0"/>
              <a:t>Code can be found at: </a:t>
            </a:r>
            <a:r>
              <a:rPr lang="en-US" dirty="0">
                <a:hlinkClick r:id="rId2"/>
              </a:rPr>
              <a:t>https://github.com/adamoah/COS-Variable-Exposure-Classifier</a:t>
            </a:r>
            <a:r>
              <a:rPr lang="en-US" dirty="0"/>
              <a:t> </a:t>
            </a:r>
          </a:p>
        </p:txBody>
      </p:sp>
      <p:pic>
        <p:nvPicPr>
          <p:cNvPr id="8" name="Picture 7">
            <a:extLst>
              <a:ext uri="{FF2B5EF4-FFF2-40B4-BE49-F238E27FC236}">
                <a16:creationId xmlns:a16="http://schemas.microsoft.com/office/drawing/2014/main" id="{29582FBA-CB67-1119-7667-26E8413C7A6B}"/>
              </a:ext>
            </a:extLst>
          </p:cNvPr>
          <p:cNvPicPr>
            <a:picLocks noChangeAspect="1"/>
          </p:cNvPicPr>
          <p:nvPr/>
        </p:nvPicPr>
        <p:blipFill>
          <a:blip r:embed="rId3"/>
          <a:stretch>
            <a:fillRect/>
          </a:stretch>
        </p:blipFill>
        <p:spPr>
          <a:xfrm>
            <a:off x="386080" y="2044634"/>
            <a:ext cx="4832247" cy="3735322"/>
          </a:xfrm>
          <a:prstGeom prst="rect">
            <a:avLst/>
          </a:prstGeom>
        </p:spPr>
      </p:pic>
      <p:pic>
        <p:nvPicPr>
          <p:cNvPr id="9" name="Picture 8">
            <a:extLst>
              <a:ext uri="{FF2B5EF4-FFF2-40B4-BE49-F238E27FC236}">
                <a16:creationId xmlns:a16="http://schemas.microsoft.com/office/drawing/2014/main" id="{3C38DC86-E7CD-EEFF-8158-859E53F944AB}"/>
              </a:ext>
            </a:extLst>
          </p:cNvPr>
          <p:cNvPicPr>
            <a:picLocks noChangeAspect="1"/>
          </p:cNvPicPr>
          <p:nvPr/>
        </p:nvPicPr>
        <p:blipFill>
          <a:blip r:embed="rId4"/>
          <a:stretch>
            <a:fillRect/>
          </a:stretch>
        </p:blipFill>
        <p:spPr>
          <a:xfrm>
            <a:off x="5878183" y="1786727"/>
            <a:ext cx="5295900" cy="2118360"/>
          </a:xfrm>
          <a:prstGeom prst="rect">
            <a:avLst/>
          </a:prstGeom>
        </p:spPr>
      </p:pic>
      <p:pic>
        <p:nvPicPr>
          <p:cNvPr id="12" name="Picture 11">
            <a:extLst>
              <a:ext uri="{FF2B5EF4-FFF2-40B4-BE49-F238E27FC236}">
                <a16:creationId xmlns:a16="http://schemas.microsoft.com/office/drawing/2014/main" id="{3748CF49-86C8-3335-D7A8-144E3B86200E}"/>
              </a:ext>
            </a:extLst>
          </p:cNvPr>
          <p:cNvPicPr>
            <a:picLocks noChangeAspect="1"/>
          </p:cNvPicPr>
          <p:nvPr/>
        </p:nvPicPr>
        <p:blipFill>
          <a:blip r:embed="rId5"/>
          <a:stretch>
            <a:fillRect/>
          </a:stretch>
        </p:blipFill>
        <p:spPr>
          <a:xfrm>
            <a:off x="5218327" y="3905087"/>
            <a:ext cx="6382361" cy="2945705"/>
          </a:xfrm>
          <a:prstGeom prst="rect">
            <a:avLst/>
          </a:prstGeom>
        </p:spPr>
      </p:pic>
    </p:spTree>
    <p:extLst>
      <p:ext uri="{BB962C8B-B14F-4D97-AF65-F5344CB8AC3E}">
        <p14:creationId xmlns:p14="http://schemas.microsoft.com/office/powerpoint/2010/main" val="20809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3DA32-B7B3-3E10-082B-95291792F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E43417-E47C-AC6A-284C-1B9C9F87F5B9}"/>
              </a:ext>
            </a:extLst>
          </p:cNvPr>
          <p:cNvSpPr>
            <a:spLocks noGrp="1"/>
          </p:cNvSpPr>
          <p:nvPr>
            <p:ph type="title"/>
          </p:nvPr>
        </p:nvSpPr>
        <p:spPr/>
        <p:txBody>
          <a:bodyPr/>
          <a:lstStyle/>
          <a:p>
            <a:r>
              <a:rPr lang="en-US" dirty="0" err="1"/>
              <a:t>Github</a:t>
            </a:r>
            <a:r>
              <a:rPr lang="en-US" dirty="0"/>
              <a:t> Code</a:t>
            </a:r>
          </a:p>
        </p:txBody>
      </p:sp>
      <p:sp>
        <p:nvSpPr>
          <p:cNvPr id="3" name="Content Placeholder 2">
            <a:extLst>
              <a:ext uri="{FF2B5EF4-FFF2-40B4-BE49-F238E27FC236}">
                <a16:creationId xmlns:a16="http://schemas.microsoft.com/office/drawing/2014/main" id="{7CE8A1EA-5DDF-B7C7-FC5D-AF8DAC95B2B6}"/>
              </a:ext>
            </a:extLst>
          </p:cNvPr>
          <p:cNvSpPr>
            <a:spLocks noGrp="1"/>
          </p:cNvSpPr>
          <p:nvPr>
            <p:ph sz="quarter" idx="10"/>
          </p:nvPr>
        </p:nvSpPr>
        <p:spPr/>
        <p:txBody>
          <a:bodyPr/>
          <a:lstStyle/>
          <a:p>
            <a:r>
              <a:rPr lang="en-US" dirty="0"/>
              <a:t>Code can be found at: </a:t>
            </a:r>
            <a:r>
              <a:rPr lang="en-US" dirty="0">
                <a:hlinkClick r:id="rId2"/>
              </a:rPr>
              <a:t>https://github.com/adamoah/COS-Variable-Exposure-Classifier</a:t>
            </a:r>
            <a:r>
              <a:rPr lang="en-US" dirty="0"/>
              <a:t> </a:t>
            </a:r>
          </a:p>
        </p:txBody>
      </p:sp>
      <p:pic>
        <p:nvPicPr>
          <p:cNvPr id="8" name="Picture 7">
            <a:extLst>
              <a:ext uri="{FF2B5EF4-FFF2-40B4-BE49-F238E27FC236}">
                <a16:creationId xmlns:a16="http://schemas.microsoft.com/office/drawing/2014/main" id="{4C8D75D9-9EBA-F1AE-D493-A5CC8198429E}"/>
              </a:ext>
            </a:extLst>
          </p:cNvPr>
          <p:cNvPicPr>
            <a:picLocks noChangeAspect="1"/>
          </p:cNvPicPr>
          <p:nvPr/>
        </p:nvPicPr>
        <p:blipFill>
          <a:blip r:embed="rId3"/>
          <a:stretch>
            <a:fillRect/>
          </a:stretch>
        </p:blipFill>
        <p:spPr>
          <a:xfrm>
            <a:off x="386080" y="2044634"/>
            <a:ext cx="4832247" cy="3735322"/>
          </a:xfrm>
          <a:prstGeom prst="rect">
            <a:avLst/>
          </a:prstGeom>
        </p:spPr>
      </p:pic>
      <p:pic>
        <p:nvPicPr>
          <p:cNvPr id="9" name="Picture 8">
            <a:extLst>
              <a:ext uri="{FF2B5EF4-FFF2-40B4-BE49-F238E27FC236}">
                <a16:creationId xmlns:a16="http://schemas.microsoft.com/office/drawing/2014/main" id="{FCE14D5B-09B6-EFA1-8844-6BC8DE2E5843}"/>
              </a:ext>
            </a:extLst>
          </p:cNvPr>
          <p:cNvPicPr>
            <a:picLocks noChangeAspect="1"/>
          </p:cNvPicPr>
          <p:nvPr/>
        </p:nvPicPr>
        <p:blipFill>
          <a:blip r:embed="rId4"/>
          <a:stretch>
            <a:fillRect/>
          </a:stretch>
        </p:blipFill>
        <p:spPr>
          <a:xfrm>
            <a:off x="5878183" y="1786727"/>
            <a:ext cx="5295900" cy="2118360"/>
          </a:xfrm>
          <a:prstGeom prst="rect">
            <a:avLst/>
          </a:prstGeom>
        </p:spPr>
      </p:pic>
      <p:pic>
        <p:nvPicPr>
          <p:cNvPr id="12" name="Picture 11">
            <a:extLst>
              <a:ext uri="{FF2B5EF4-FFF2-40B4-BE49-F238E27FC236}">
                <a16:creationId xmlns:a16="http://schemas.microsoft.com/office/drawing/2014/main" id="{C98B637E-7957-8313-71BB-F5B319541D7D}"/>
              </a:ext>
            </a:extLst>
          </p:cNvPr>
          <p:cNvPicPr>
            <a:picLocks noChangeAspect="1"/>
          </p:cNvPicPr>
          <p:nvPr/>
        </p:nvPicPr>
        <p:blipFill>
          <a:blip r:embed="rId5"/>
          <a:stretch>
            <a:fillRect/>
          </a:stretch>
        </p:blipFill>
        <p:spPr>
          <a:xfrm>
            <a:off x="5218327" y="3905087"/>
            <a:ext cx="6382361" cy="2945705"/>
          </a:xfrm>
          <a:prstGeom prst="rect">
            <a:avLst/>
          </a:prstGeom>
        </p:spPr>
      </p:pic>
      <p:sp>
        <p:nvSpPr>
          <p:cNvPr id="13" name="Rectangle 12">
            <a:extLst>
              <a:ext uri="{FF2B5EF4-FFF2-40B4-BE49-F238E27FC236}">
                <a16:creationId xmlns:a16="http://schemas.microsoft.com/office/drawing/2014/main" id="{97E816AD-D50A-4ABA-3F06-5605BE224186}"/>
              </a:ext>
            </a:extLst>
          </p:cNvPr>
          <p:cNvSpPr/>
          <p:nvPr/>
        </p:nvSpPr>
        <p:spPr>
          <a:xfrm>
            <a:off x="944881" y="4013200"/>
            <a:ext cx="802640" cy="2438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4179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D42E1-E658-CD1B-34DA-8C9DB7D4098E}"/>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01009E69-35B0-C197-76E2-C793CA51BEA4}"/>
              </a:ext>
            </a:extLst>
          </p:cNvPr>
          <p:cNvSpPr>
            <a:spLocks noGrp="1"/>
          </p:cNvSpPr>
          <p:nvPr>
            <p:ph type="title"/>
          </p:nvPr>
        </p:nvSpPr>
        <p:spPr>
          <a:xfrm>
            <a:off x="1152144" y="585216"/>
            <a:ext cx="10448544" cy="625473"/>
          </a:xfrm>
        </p:spPr>
        <p:txBody>
          <a:bodyPr>
            <a:normAutofit/>
          </a:bodyPr>
          <a:lstStyle/>
          <a:p>
            <a:r>
              <a:rPr lang="en-US" dirty="0"/>
              <a:t>Conclusions</a:t>
            </a:r>
          </a:p>
        </p:txBody>
      </p:sp>
      <p:sp>
        <p:nvSpPr>
          <p:cNvPr id="3" name="Content Text Box">
            <a:extLst>
              <a:ext uri="{FF2B5EF4-FFF2-40B4-BE49-F238E27FC236}">
                <a16:creationId xmlns:a16="http://schemas.microsoft.com/office/drawing/2014/main" id="{5E6272A1-3F66-193F-FEE5-8B543103B094}"/>
              </a:ext>
            </a:extLst>
          </p:cNvPr>
          <p:cNvSpPr>
            <a:spLocks noGrp="1"/>
          </p:cNvSpPr>
          <p:nvPr>
            <p:ph sz="quarter" idx="10"/>
          </p:nvPr>
        </p:nvSpPr>
        <p:spPr/>
        <p:txBody>
          <a:bodyPr/>
          <a:lstStyle/>
          <a:p>
            <a:pPr marL="342900" indent="-342900">
              <a:buFont typeface="Arial" panose="020B0604020202020204" pitchFamily="34" charset="0"/>
              <a:buChar char="•"/>
            </a:pPr>
            <a:r>
              <a:rPr lang="en-US" dirty="0"/>
              <a:t>We have developed an algorithm that can classify exposures based on the features in their photon count rates including: flares, count dropouts, and periodic exposures</a:t>
            </a:r>
          </a:p>
          <a:p>
            <a:pPr marL="342900" indent="-342900">
              <a:buFont typeface="Arial" panose="020B0604020202020204" pitchFamily="34" charset="0"/>
              <a:buChar char="•"/>
            </a:pPr>
            <a:r>
              <a:rPr lang="en-US" dirty="0"/>
              <a:t>We also have an automated method to help identify the time intervals we want to enter into the BADTTAB for exposures with bad time intervals to fix their flux calibration</a:t>
            </a:r>
          </a:p>
          <a:p>
            <a:pPr marL="342900" indent="-342900">
              <a:buFont typeface="Arial" panose="020B0604020202020204" pitchFamily="34" charset="0"/>
              <a:buChar char="•"/>
            </a:pPr>
            <a:r>
              <a:rPr lang="en-US" dirty="0"/>
              <a:t>We have made code freely available in order to allow anyone to apply or improve our method using their own data from COS (and potentially other instruments)</a:t>
            </a:r>
          </a:p>
          <a:p>
            <a:pPr marL="342900" indent="-342900">
              <a:buFont typeface="Arial" panose="020B0604020202020204" pitchFamily="34" charset="0"/>
              <a:buChar char="•"/>
            </a:pPr>
            <a:r>
              <a:rPr lang="en-US" dirty="0"/>
              <a:t>We plan to release an ISR with more information on what we did and details on which exposures should be corrected using the BADTTAB and which exposures  are of actual intrinsically variable objects</a:t>
            </a:r>
          </a:p>
          <a:p>
            <a:pPr marL="342900" indent="-342900">
              <a:buFont typeface="Arial" panose="020B0604020202020204" pitchFamily="34" charset="0"/>
              <a:buChar char="•"/>
            </a:pPr>
            <a:endParaRPr lang="en-US" dirty="0"/>
          </a:p>
        </p:txBody>
      </p:sp>
      <p:sp>
        <p:nvSpPr>
          <p:cNvPr id="9" name="Slide Number">
            <a:extLst>
              <a:ext uri="{FF2B5EF4-FFF2-40B4-BE49-F238E27FC236}">
                <a16:creationId xmlns:a16="http://schemas.microsoft.com/office/drawing/2014/main" id="{10C8DFA6-0A2B-601C-2148-74A264E4FF67}"/>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23</a:t>
            </a:fld>
            <a:endParaRPr lang="en-US" dirty="0"/>
          </a:p>
        </p:txBody>
      </p:sp>
    </p:spTree>
    <p:extLst>
      <p:ext uri="{BB962C8B-B14F-4D97-AF65-F5344CB8AC3E}">
        <p14:creationId xmlns:p14="http://schemas.microsoft.com/office/powerpoint/2010/main" val="302824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C0A0-4135-598C-EDAF-0E2CFE86B99F}"/>
              </a:ext>
            </a:extLst>
          </p:cNvPr>
          <p:cNvSpPr>
            <a:spLocks noGrp="1"/>
          </p:cNvSpPr>
          <p:nvPr>
            <p:ph type="title"/>
          </p:nvPr>
        </p:nvSpPr>
        <p:spPr/>
        <p:txBody>
          <a:bodyPr/>
          <a:lstStyle/>
          <a:p>
            <a:r>
              <a:rPr lang="en-US" dirty="0"/>
              <a:t>More Intrinsically Variable Objects</a:t>
            </a:r>
          </a:p>
        </p:txBody>
      </p:sp>
      <p:pic>
        <p:nvPicPr>
          <p:cNvPr id="9" name="Picture 8">
            <a:extLst>
              <a:ext uri="{FF2B5EF4-FFF2-40B4-BE49-F238E27FC236}">
                <a16:creationId xmlns:a16="http://schemas.microsoft.com/office/drawing/2014/main" id="{EA47D0B2-76AE-7DA7-5F46-7881ED8B7FEC}"/>
              </a:ext>
            </a:extLst>
          </p:cNvPr>
          <p:cNvPicPr>
            <a:picLocks noChangeAspect="1"/>
          </p:cNvPicPr>
          <p:nvPr/>
        </p:nvPicPr>
        <p:blipFill>
          <a:blip r:embed="rId3"/>
          <a:stretch>
            <a:fillRect/>
          </a:stretch>
        </p:blipFill>
        <p:spPr>
          <a:xfrm>
            <a:off x="6201003" y="1210689"/>
            <a:ext cx="4509906" cy="2630778"/>
          </a:xfrm>
          <a:prstGeom prst="rect">
            <a:avLst/>
          </a:prstGeom>
        </p:spPr>
      </p:pic>
      <p:pic>
        <p:nvPicPr>
          <p:cNvPr id="11" name="Picture 10">
            <a:extLst>
              <a:ext uri="{FF2B5EF4-FFF2-40B4-BE49-F238E27FC236}">
                <a16:creationId xmlns:a16="http://schemas.microsoft.com/office/drawing/2014/main" id="{CB1C6844-584D-5C58-6565-A56E55D4B320}"/>
              </a:ext>
            </a:extLst>
          </p:cNvPr>
          <p:cNvPicPr>
            <a:picLocks noChangeAspect="1"/>
          </p:cNvPicPr>
          <p:nvPr/>
        </p:nvPicPr>
        <p:blipFill>
          <a:blip r:embed="rId4"/>
          <a:stretch>
            <a:fillRect/>
          </a:stretch>
        </p:blipFill>
        <p:spPr>
          <a:xfrm>
            <a:off x="1586094" y="1210689"/>
            <a:ext cx="4509906" cy="2630778"/>
          </a:xfrm>
          <a:prstGeom prst="rect">
            <a:avLst/>
          </a:prstGeom>
        </p:spPr>
      </p:pic>
      <p:pic>
        <p:nvPicPr>
          <p:cNvPr id="13" name="Picture 12">
            <a:extLst>
              <a:ext uri="{FF2B5EF4-FFF2-40B4-BE49-F238E27FC236}">
                <a16:creationId xmlns:a16="http://schemas.microsoft.com/office/drawing/2014/main" id="{B0D5965F-3E8A-9420-751E-8828928BD29F}"/>
              </a:ext>
            </a:extLst>
          </p:cNvPr>
          <p:cNvPicPr>
            <a:picLocks noChangeAspect="1"/>
          </p:cNvPicPr>
          <p:nvPr/>
        </p:nvPicPr>
        <p:blipFill>
          <a:blip r:embed="rId5"/>
          <a:stretch>
            <a:fillRect/>
          </a:stretch>
        </p:blipFill>
        <p:spPr>
          <a:xfrm>
            <a:off x="1586094" y="3841467"/>
            <a:ext cx="4509906" cy="2630778"/>
          </a:xfrm>
          <a:prstGeom prst="rect">
            <a:avLst/>
          </a:prstGeom>
        </p:spPr>
      </p:pic>
      <p:pic>
        <p:nvPicPr>
          <p:cNvPr id="15" name="Picture 14">
            <a:extLst>
              <a:ext uri="{FF2B5EF4-FFF2-40B4-BE49-F238E27FC236}">
                <a16:creationId xmlns:a16="http://schemas.microsoft.com/office/drawing/2014/main" id="{BCE3E2ED-5B99-0872-2260-DBF68EFC1B10}"/>
              </a:ext>
            </a:extLst>
          </p:cNvPr>
          <p:cNvPicPr>
            <a:picLocks noChangeAspect="1"/>
          </p:cNvPicPr>
          <p:nvPr/>
        </p:nvPicPr>
        <p:blipFill>
          <a:blip r:embed="rId6"/>
          <a:stretch>
            <a:fillRect/>
          </a:stretch>
        </p:blipFill>
        <p:spPr>
          <a:xfrm>
            <a:off x="6201003" y="3841467"/>
            <a:ext cx="4509906" cy="2630778"/>
          </a:xfrm>
          <a:prstGeom prst="rect">
            <a:avLst/>
          </a:prstGeom>
        </p:spPr>
      </p:pic>
    </p:spTree>
    <p:extLst>
      <p:ext uri="{BB962C8B-B14F-4D97-AF65-F5344CB8AC3E}">
        <p14:creationId xmlns:p14="http://schemas.microsoft.com/office/powerpoint/2010/main" val="42171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9FD4-B95E-70DA-E1CC-32143B8C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F0BF-FEA2-F8FE-132E-EFF2D610E149}"/>
              </a:ext>
            </a:extLst>
          </p:cNvPr>
          <p:cNvSpPr>
            <a:spLocks noGrp="1"/>
          </p:cNvSpPr>
          <p:nvPr>
            <p:ph type="title"/>
          </p:nvPr>
        </p:nvSpPr>
        <p:spPr/>
        <p:txBody>
          <a:bodyPr>
            <a:normAutofit/>
          </a:bodyPr>
          <a:lstStyle/>
          <a:p>
            <a:r>
              <a:rPr lang="en-US" dirty="0"/>
              <a:t>Automated Bad Time Selection (Where Max Seg Fails)</a:t>
            </a:r>
          </a:p>
        </p:txBody>
      </p:sp>
      <p:pic>
        <p:nvPicPr>
          <p:cNvPr id="9" name="Content Placeholder 8">
            <a:extLst>
              <a:ext uri="{FF2B5EF4-FFF2-40B4-BE49-F238E27FC236}">
                <a16:creationId xmlns:a16="http://schemas.microsoft.com/office/drawing/2014/main" id="{935F9759-9623-4EE6-A63C-358D1F687E12}"/>
              </a:ext>
            </a:extLst>
          </p:cNvPr>
          <p:cNvPicPr>
            <a:picLocks noGrp="1" noChangeAspect="1"/>
          </p:cNvPicPr>
          <p:nvPr>
            <p:ph sz="quarter" idx="10"/>
          </p:nvPr>
        </p:nvPicPr>
        <p:blipFill>
          <a:blip r:embed="rId2"/>
          <a:stretch>
            <a:fillRect/>
          </a:stretch>
        </p:blipFill>
        <p:spPr>
          <a:xfrm>
            <a:off x="6020235" y="1801368"/>
            <a:ext cx="5580453" cy="3255264"/>
          </a:xfrm>
        </p:spPr>
      </p:pic>
      <p:pic>
        <p:nvPicPr>
          <p:cNvPr id="11" name="Picture 10">
            <a:extLst>
              <a:ext uri="{FF2B5EF4-FFF2-40B4-BE49-F238E27FC236}">
                <a16:creationId xmlns:a16="http://schemas.microsoft.com/office/drawing/2014/main" id="{B03D9053-8167-C50A-A01F-D5ED0F3CFD56}"/>
              </a:ext>
            </a:extLst>
          </p:cNvPr>
          <p:cNvPicPr>
            <a:picLocks noChangeAspect="1"/>
          </p:cNvPicPr>
          <p:nvPr/>
        </p:nvPicPr>
        <p:blipFill>
          <a:blip r:embed="rId3"/>
          <a:stretch>
            <a:fillRect/>
          </a:stretch>
        </p:blipFill>
        <p:spPr>
          <a:xfrm>
            <a:off x="442395" y="1802892"/>
            <a:ext cx="5577840" cy="3253740"/>
          </a:xfrm>
          <a:prstGeom prst="rect">
            <a:avLst/>
          </a:prstGeom>
        </p:spPr>
      </p:pic>
    </p:spTree>
    <p:extLst>
      <p:ext uri="{BB962C8B-B14F-4D97-AF65-F5344CB8AC3E}">
        <p14:creationId xmlns:p14="http://schemas.microsoft.com/office/powerpoint/2010/main" val="188106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142780A-04C5-D22B-5CCB-5A7A3BE8AA80}"/>
              </a:ext>
            </a:extLst>
          </p:cNvPr>
          <p:cNvSpPr>
            <a:spLocks noGrp="1"/>
          </p:cNvSpPr>
          <p:nvPr>
            <p:ph type="title"/>
          </p:nvPr>
        </p:nvSpPr>
        <p:spPr>
          <a:xfrm>
            <a:off x="1152144" y="585216"/>
            <a:ext cx="10448544" cy="625473"/>
          </a:xfrm>
        </p:spPr>
        <p:txBody>
          <a:bodyPr>
            <a:normAutofit/>
          </a:bodyPr>
          <a:lstStyle/>
          <a:p>
            <a:r>
              <a:rPr lang="en-US" dirty="0"/>
              <a:t>COS Flux Calibration </a:t>
            </a:r>
          </a:p>
        </p:txBody>
      </p:sp>
      <p:sp>
        <p:nvSpPr>
          <p:cNvPr id="3" name="Content Text Box">
            <a:extLst>
              <a:ext uri="{FF2B5EF4-FFF2-40B4-BE49-F238E27FC236}">
                <a16:creationId xmlns:a16="http://schemas.microsoft.com/office/drawing/2014/main" id="{28395935-42E6-29B2-E23D-E4D7C2627B85}"/>
              </a:ext>
            </a:extLst>
          </p:cNvPr>
          <p:cNvSpPr>
            <a:spLocks noGrp="1"/>
          </p:cNvSpPr>
          <p:nvPr>
            <p:ph sz="quarter" idx="10"/>
          </p:nvPr>
        </p:nvSpPr>
        <p:spPr/>
        <p:txBody>
          <a:bodyPr/>
          <a:lstStyle/>
          <a:p>
            <a:pPr marL="342900" indent="-342900">
              <a:buFont typeface="Arial" panose="020B0604020202020204" pitchFamily="34" charset="0"/>
              <a:buChar char="•"/>
            </a:pPr>
            <a:r>
              <a:rPr lang="en-US" dirty="0"/>
              <a:t>COS provides flux calibrated UV spectra for a variety of astronomical objects from count rates using the FLUXTAB reference file.</a:t>
            </a:r>
          </a:p>
          <a:p>
            <a:pPr marL="342900" indent="-342900">
              <a:buFont typeface="Arial" panose="020B0604020202020204" pitchFamily="34" charset="0"/>
              <a:buChar char="•"/>
            </a:pPr>
            <a:r>
              <a:rPr lang="en-US" dirty="0"/>
              <a:t>Flux measurements across different exposures of the same object are expected to be within 2% precision of each other and 5% accurate to the true flux of the object.</a:t>
            </a:r>
          </a:p>
          <a:p>
            <a:pPr marL="342900" indent="-342900">
              <a:buFont typeface="Arial" panose="020B0604020202020204" pitchFamily="34" charset="0"/>
              <a:buChar char="•"/>
            </a:pPr>
            <a:r>
              <a:rPr lang="en-US" dirty="0"/>
              <a:t>Count rates are generally constant over the duration of a single exposure. However, variability can sometimes be observed, potentially leading to poor flux calibration</a:t>
            </a:r>
          </a:p>
          <a:p>
            <a:pPr marL="342900" indent="-342900">
              <a:buFont typeface="Arial" panose="020B0604020202020204" pitchFamily="34" charset="0"/>
              <a:buChar char="•"/>
            </a:pPr>
            <a:r>
              <a:rPr lang="en-US" dirty="0"/>
              <a:t>Some variability can be intrinsic to the object while others can be due to issues with the telescope/COS detector during observations (</a:t>
            </a:r>
            <a:r>
              <a:rPr lang="en-US" dirty="0">
                <a:solidFill>
                  <a:schemeClr val="accent1">
                    <a:lumMod val="50000"/>
                  </a:schemeClr>
                </a:solidFill>
                <a:effectLst/>
              </a:rPr>
              <a:t>e.g., target drifts out of the aperture</a:t>
            </a:r>
            <a:r>
              <a:rPr lang="en-US" dirty="0">
                <a:solidFill>
                  <a:schemeClr val="accent1">
                    <a:lumMod val="50000"/>
                  </a:schemeClr>
                </a:solidFill>
              </a:rPr>
              <a:t>)</a:t>
            </a:r>
          </a:p>
          <a:p>
            <a:pPr marL="342900" indent="-342900">
              <a:buFont typeface="Arial" panose="020B0604020202020204" pitchFamily="34" charset="0"/>
              <a:buChar char="•"/>
            </a:pPr>
            <a:r>
              <a:rPr lang="en-US" dirty="0"/>
              <a:t>Affected exposures can be corrected using the BADTTAB reference file</a:t>
            </a:r>
            <a:endParaRPr lang="en-US" dirty="0">
              <a:solidFill>
                <a:schemeClr val="accent1">
                  <a:lumMod val="50000"/>
                </a:schemeClr>
              </a:solidFill>
            </a:endParaRPr>
          </a:p>
        </p:txBody>
      </p:sp>
      <p:sp>
        <p:nvSpPr>
          <p:cNvPr id="9" name="Slide Number">
            <a:extLst>
              <a:ext uri="{FF2B5EF4-FFF2-40B4-BE49-F238E27FC236}">
                <a16:creationId xmlns:a16="http://schemas.microsoft.com/office/drawing/2014/main" id="{72B94BEE-1844-AC2D-7BA4-20D9C9C21CED}"/>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3</a:t>
            </a:fld>
            <a:endParaRPr lang="en-US" dirty="0"/>
          </a:p>
        </p:txBody>
      </p:sp>
    </p:spTree>
    <p:extLst>
      <p:ext uri="{BB962C8B-B14F-4D97-AF65-F5344CB8AC3E}">
        <p14:creationId xmlns:p14="http://schemas.microsoft.com/office/powerpoint/2010/main" val="289285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E82F-ED95-5D37-2056-EFB0F829B6D2}"/>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FC648159-E96D-60D8-806A-BDFE8C3AA545}"/>
              </a:ext>
            </a:extLst>
          </p:cNvPr>
          <p:cNvSpPr>
            <a:spLocks noGrp="1"/>
          </p:cNvSpPr>
          <p:nvPr>
            <p:ph type="title"/>
          </p:nvPr>
        </p:nvSpPr>
        <p:spPr>
          <a:xfrm>
            <a:off x="1152144" y="585216"/>
            <a:ext cx="10448544" cy="625473"/>
          </a:xfrm>
        </p:spPr>
        <p:txBody>
          <a:bodyPr>
            <a:normAutofit/>
          </a:bodyPr>
          <a:lstStyle/>
          <a:p>
            <a:r>
              <a:rPr lang="en-US" dirty="0"/>
              <a:t>Background </a:t>
            </a:r>
          </a:p>
        </p:txBody>
      </p:sp>
      <p:sp>
        <p:nvSpPr>
          <p:cNvPr id="9" name="Slide Number">
            <a:extLst>
              <a:ext uri="{FF2B5EF4-FFF2-40B4-BE49-F238E27FC236}">
                <a16:creationId xmlns:a16="http://schemas.microsoft.com/office/drawing/2014/main" id="{6B059798-CBA0-27BA-4DC4-AF247E382A13}"/>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4</a:t>
            </a:fld>
            <a:endParaRPr lang="en-US" dirty="0"/>
          </a:p>
        </p:txBody>
      </p:sp>
      <p:sp>
        <p:nvSpPr>
          <p:cNvPr id="11" name="Content Placeholder 10">
            <a:extLst>
              <a:ext uri="{FF2B5EF4-FFF2-40B4-BE49-F238E27FC236}">
                <a16:creationId xmlns:a16="http://schemas.microsoft.com/office/drawing/2014/main" id="{22273A54-21E2-85F0-7A10-7459F4E468F8}"/>
              </a:ext>
            </a:extLst>
          </p:cNvPr>
          <p:cNvSpPr>
            <a:spLocks noGrp="1"/>
          </p:cNvSpPr>
          <p:nvPr>
            <p:ph sz="quarter" idx="10"/>
          </p:nvPr>
        </p:nvSpPr>
        <p:spPr>
          <a:xfrm>
            <a:off x="1152144" y="1210689"/>
            <a:ext cx="10423233" cy="4969176"/>
          </a:xfrm>
        </p:spPr>
        <p:txBody>
          <a:bodyPr/>
          <a:lstStyle/>
          <a:p>
            <a:pPr marL="342900" indent="-342900">
              <a:buFont typeface="Arial" panose="020B0604020202020204" pitchFamily="34" charset="0"/>
              <a:buChar char="•"/>
            </a:pPr>
            <a:r>
              <a:rPr lang="en-US" sz="1900" dirty="0"/>
              <a:t>The figure below is a plot of the binned count rate as a function of time for the White Dwarf WD0102+095 (FUVA).</a:t>
            </a:r>
          </a:p>
          <a:p>
            <a:pPr marL="342900" indent="-342900">
              <a:buFont typeface="Arial" panose="020B0604020202020204" pitchFamily="34" charset="0"/>
              <a:buChar char="•"/>
            </a:pPr>
            <a:r>
              <a:rPr lang="en-US" sz="1900" dirty="0"/>
              <a:t>The x-axis is the time in seconds while the y-axis is the count rate </a:t>
            </a:r>
          </a:p>
          <a:p>
            <a:pPr marL="342900" indent="-342900">
              <a:buFont typeface="Arial" panose="020B0604020202020204" pitchFamily="34" charset="0"/>
              <a:buChar char="•"/>
            </a:pPr>
            <a:r>
              <a:rPr lang="en-US" sz="1900" dirty="0"/>
              <a:t>The line in black is an exposure with the expected count rate for this object while the line is red is an exposure with an observed drop in counts</a:t>
            </a:r>
          </a:p>
        </p:txBody>
      </p:sp>
      <p:pic>
        <p:nvPicPr>
          <p:cNvPr id="5" name="Picture 4">
            <a:extLst>
              <a:ext uri="{FF2B5EF4-FFF2-40B4-BE49-F238E27FC236}">
                <a16:creationId xmlns:a16="http://schemas.microsoft.com/office/drawing/2014/main" id="{C45549E4-FA3D-5286-CC8A-92FFC3BE5E2C}"/>
              </a:ext>
            </a:extLst>
          </p:cNvPr>
          <p:cNvPicPr>
            <a:picLocks noChangeAspect="1"/>
          </p:cNvPicPr>
          <p:nvPr/>
        </p:nvPicPr>
        <p:blipFill>
          <a:blip r:embed="rId2"/>
          <a:stretch>
            <a:fillRect/>
          </a:stretch>
        </p:blipFill>
        <p:spPr>
          <a:xfrm>
            <a:off x="492829" y="3389884"/>
            <a:ext cx="11206341" cy="3056274"/>
          </a:xfrm>
          <a:prstGeom prst="rect">
            <a:avLst/>
          </a:prstGeom>
        </p:spPr>
      </p:pic>
    </p:spTree>
    <p:extLst>
      <p:ext uri="{BB962C8B-B14F-4D97-AF65-F5344CB8AC3E}">
        <p14:creationId xmlns:p14="http://schemas.microsoft.com/office/powerpoint/2010/main" val="384407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05CF6-C05D-E091-075F-A239AB6D0CFA}"/>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34876B95-72B3-5F3F-0E07-F91EED417E56}"/>
              </a:ext>
            </a:extLst>
          </p:cNvPr>
          <p:cNvSpPr>
            <a:spLocks noGrp="1"/>
          </p:cNvSpPr>
          <p:nvPr>
            <p:ph type="title"/>
          </p:nvPr>
        </p:nvSpPr>
        <p:spPr>
          <a:xfrm>
            <a:off x="1152144" y="585216"/>
            <a:ext cx="10448544" cy="625473"/>
          </a:xfrm>
        </p:spPr>
        <p:txBody>
          <a:bodyPr>
            <a:normAutofit/>
          </a:bodyPr>
          <a:lstStyle/>
          <a:p>
            <a:r>
              <a:rPr lang="en-US" dirty="0"/>
              <a:t>Background </a:t>
            </a:r>
          </a:p>
        </p:txBody>
      </p:sp>
      <p:sp>
        <p:nvSpPr>
          <p:cNvPr id="3" name="Content Text Box">
            <a:extLst>
              <a:ext uri="{FF2B5EF4-FFF2-40B4-BE49-F238E27FC236}">
                <a16:creationId xmlns:a16="http://schemas.microsoft.com/office/drawing/2014/main" id="{637E336D-5138-C0C5-85C4-B2C6855574C5}"/>
              </a:ext>
            </a:extLst>
          </p:cNvPr>
          <p:cNvSpPr>
            <a:spLocks noGrp="1"/>
          </p:cNvSpPr>
          <p:nvPr>
            <p:ph sz="quarter" idx="10"/>
          </p:nvPr>
        </p:nvSpPr>
        <p:spPr>
          <a:xfrm>
            <a:off x="2783112" y="6003537"/>
            <a:ext cx="6801621" cy="661693"/>
          </a:xfrm>
        </p:spPr>
        <p:txBody>
          <a:bodyPr/>
          <a:lstStyle/>
          <a:p>
            <a:pPr algn="ctr"/>
            <a:r>
              <a:rPr lang="en-US" sz="1500" dirty="0"/>
              <a:t>The observed drop in count rate also led to a lower flux measurement. </a:t>
            </a:r>
          </a:p>
        </p:txBody>
      </p:sp>
      <p:sp>
        <p:nvSpPr>
          <p:cNvPr id="9" name="Slide Number">
            <a:extLst>
              <a:ext uri="{FF2B5EF4-FFF2-40B4-BE49-F238E27FC236}">
                <a16:creationId xmlns:a16="http://schemas.microsoft.com/office/drawing/2014/main" id="{4FE339AF-C33C-6E47-FC72-ED13706EA2D9}"/>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5</a:t>
            </a:fld>
            <a:endParaRPr lang="en-US" dirty="0"/>
          </a:p>
        </p:txBody>
      </p:sp>
      <p:sp>
        <p:nvSpPr>
          <p:cNvPr id="10" name="Right Arrow 9">
            <a:extLst>
              <a:ext uri="{FF2B5EF4-FFF2-40B4-BE49-F238E27FC236}">
                <a16:creationId xmlns:a16="http://schemas.microsoft.com/office/drawing/2014/main" id="{44B438AE-5D54-96AA-D720-B8267006183F}"/>
              </a:ext>
            </a:extLst>
          </p:cNvPr>
          <p:cNvSpPr/>
          <p:nvPr/>
        </p:nvSpPr>
        <p:spPr>
          <a:xfrm>
            <a:off x="5855338" y="3459901"/>
            <a:ext cx="865086" cy="30133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453B365-3F90-BDC7-68BD-0D74E99F3AC8}"/>
              </a:ext>
            </a:extLst>
          </p:cNvPr>
          <p:cNvPicPr>
            <a:picLocks noChangeAspect="1"/>
          </p:cNvPicPr>
          <p:nvPr/>
        </p:nvPicPr>
        <p:blipFill>
          <a:blip r:embed="rId2"/>
          <a:stretch>
            <a:fillRect/>
          </a:stretch>
        </p:blipFill>
        <p:spPr>
          <a:xfrm>
            <a:off x="6790424" y="2059995"/>
            <a:ext cx="5103728" cy="3402485"/>
          </a:xfrm>
          <a:prstGeom prst="rect">
            <a:avLst/>
          </a:prstGeom>
        </p:spPr>
      </p:pic>
      <p:pic>
        <p:nvPicPr>
          <p:cNvPr id="11" name="Picture 10">
            <a:extLst>
              <a:ext uri="{FF2B5EF4-FFF2-40B4-BE49-F238E27FC236}">
                <a16:creationId xmlns:a16="http://schemas.microsoft.com/office/drawing/2014/main" id="{D33D29A6-E8EF-AF1F-B7FA-7F6B7A05EFAF}"/>
              </a:ext>
            </a:extLst>
          </p:cNvPr>
          <p:cNvPicPr>
            <a:picLocks noChangeAspect="1"/>
          </p:cNvPicPr>
          <p:nvPr/>
        </p:nvPicPr>
        <p:blipFill>
          <a:blip r:embed="rId3"/>
          <a:stretch>
            <a:fillRect/>
          </a:stretch>
        </p:blipFill>
        <p:spPr>
          <a:xfrm>
            <a:off x="681610" y="1325120"/>
            <a:ext cx="5103728" cy="4678417"/>
          </a:xfrm>
          <a:prstGeom prst="rect">
            <a:avLst/>
          </a:prstGeom>
        </p:spPr>
      </p:pic>
    </p:spTree>
    <p:extLst>
      <p:ext uri="{BB962C8B-B14F-4D97-AF65-F5344CB8AC3E}">
        <p14:creationId xmlns:p14="http://schemas.microsoft.com/office/powerpoint/2010/main" val="17348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FCB30-8BF9-2365-7F5E-B2A09FCD1C41}"/>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0A1AEED0-7DD0-679A-584D-E2169D1D841B}"/>
              </a:ext>
            </a:extLst>
          </p:cNvPr>
          <p:cNvSpPr>
            <a:spLocks noGrp="1"/>
          </p:cNvSpPr>
          <p:nvPr>
            <p:ph type="title"/>
          </p:nvPr>
        </p:nvSpPr>
        <p:spPr>
          <a:xfrm>
            <a:off x="1152144" y="585216"/>
            <a:ext cx="10448544" cy="625473"/>
          </a:xfrm>
        </p:spPr>
        <p:txBody>
          <a:bodyPr>
            <a:normAutofit/>
          </a:bodyPr>
          <a:lstStyle/>
          <a:p>
            <a:r>
              <a:rPr lang="en-US" dirty="0"/>
              <a:t>Research Goals</a:t>
            </a:r>
          </a:p>
        </p:txBody>
      </p:sp>
      <p:sp>
        <p:nvSpPr>
          <p:cNvPr id="3" name="Content Text Box">
            <a:extLst>
              <a:ext uri="{FF2B5EF4-FFF2-40B4-BE49-F238E27FC236}">
                <a16:creationId xmlns:a16="http://schemas.microsoft.com/office/drawing/2014/main" id="{30C2953F-B47A-C3DE-BFFD-392EB3C39460}"/>
              </a:ext>
            </a:extLst>
          </p:cNvPr>
          <p:cNvSpPr>
            <a:spLocks noGrp="1"/>
          </p:cNvSpPr>
          <p:nvPr>
            <p:ph sz="quarter" idx="10"/>
          </p:nvPr>
        </p:nvSpPr>
        <p:spPr/>
        <p:txBody>
          <a:bodyPr/>
          <a:lstStyle/>
          <a:p>
            <a:pPr marL="342900" indent="-342900">
              <a:buFont typeface="Arial" panose="020B0604020202020204" pitchFamily="34" charset="0"/>
              <a:buChar char="•"/>
            </a:pPr>
            <a:r>
              <a:rPr lang="en-US" dirty="0"/>
              <a:t>We want to find and classify variable exposures into two groups:</a:t>
            </a:r>
          </a:p>
          <a:p>
            <a:pPr marL="1028700" lvl="1" indent="-342900">
              <a:buFont typeface="Arial" panose="020B0604020202020204" pitchFamily="34" charset="0"/>
              <a:buChar char="•"/>
            </a:pPr>
            <a:r>
              <a:rPr lang="en-US" dirty="0"/>
              <a:t>Exposures with intrinsic variability</a:t>
            </a:r>
          </a:p>
          <a:p>
            <a:pPr marL="1028700" lvl="1" indent="-342900">
              <a:buFont typeface="Arial" panose="020B0604020202020204" pitchFamily="34" charset="0"/>
              <a:buChar char="•"/>
            </a:pPr>
            <a:r>
              <a:rPr lang="en-US" dirty="0">
                <a:solidFill>
                  <a:schemeClr val="accent1">
                    <a:lumMod val="50000"/>
                  </a:schemeClr>
                </a:solidFill>
              </a:rPr>
              <a:t>Exposures with variability due to telescope/detector issues (bad time intervals)</a:t>
            </a:r>
          </a:p>
          <a:p>
            <a:pPr marL="342900" indent="-342900">
              <a:buFont typeface="Arial" panose="020B0604020202020204" pitchFamily="34" charset="0"/>
              <a:buChar char="•"/>
            </a:pPr>
            <a:r>
              <a:rPr lang="en-US" dirty="0">
                <a:solidFill>
                  <a:schemeClr val="accent1">
                    <a:lumMod val="50000"/>
                  </a:schemeClr>
                </a:solidFill>
                <a:effectLst/>
              </a:rPr>
              <a:t>Exposures with variability due to bad time intervals can be corrected using the BADTTAB reference file</a:t>
            </a:r>
          </a:p>
          <a:p>
            <a:pPr marL="342900" indent="-342900">
              <a:buFont typeface="Arial" panose="020B0604020202020204" pitchFamily="34" charset="0"/>
              <a:buChar char="•"/>
            </a:pPr>
            <a:r>
              <a:rPr lang="en-US" dirty="0">
                <a:solidFill>
                  <a:schemeClr val="accent1">
                    <a:lumMod val="50000"/>
                  </a:schemeClr>
                </a:solidFill>
                <a:effectLst/>
              </a:rPr>
              <a:t>We generally won’t want to correct intrinsically variable objects, but can provide a catalogue of COS objects that are intrinsically variable over the time period of a single orbit</a:t>
            </a:r>
          </a:p>
        </p:txBody>
      </p:sp>
      <p:sp>
        <p:nvSpPr>
          <p:cNvPr id="9" name="Slide Number">
            <a:extLst>
              <a:ext uri="{FF2B5EF4-FFF2-40B4-BE49-F238E27FC236}">
                <a16:creationId xmlns:a16="http://schemas.microsoft.com/office/drawing/2014/main" id="{7D3F1F57-0226-79D7-68AC-3ADEDCA5076D}"/>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6</a:t>
            </a:fld>
            <a:endParaRPr lang="en-US" dirty="0"/>
          </a:p>
        </p:txBody>
      </p:sp>
    </p:spTree>
    <p:extLst>
      <p:ext uri="{BB962C8B-B14F-4D97-AF65-F5344CB8AC3E}">
        <p14:creationId xmlns:p14="http://schemas.microsoft.com/office/powerpoint/2010/main" val="262733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F8D12-8BD7-C1E2-A1C2-5725717FF1D6}"/>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EA3CB767-B5C7-B561-47D2-5EF72CFE9B76}"/>
              </a:ext>
            </a:extLst>
          </p:cNvPr>
          <p:cNvSpPr>
            <a:spLocks noGrp="1"/>
          </p:cNvSpPr>
          <p:nvPr>
            <p:ph type="title"/>
          </p:nvPr>
        </p:nvSpPr>
        <p:spPr>
          <a:xfrm>
            <a:off x="1152144" y="585216"/>
            <a:ext cx="10448544" cy="625473"/>
          </a:xfrm>
        </p:spPr>
        <p:txBody>
          <a:bodyPr>
            <a:normAutofit/>
          </a:bodyPr>
          <a:lstStyle/>
          <a:p>
            <a:r>
              <a:rPr lang="en-US" dirty="0"/>
              <a:t>Research Goals</a:t>
            </a:r>
          </a:p>
        </p:txBody>
      </p:sp>
      <p:sp>
        <p:nvSpPr>
          <p:cNvPr id="9" name="Slide Number">
            <a:extLst>
              <a:ext uri="{FF2B5EF4-FFF2-40B4-BE49-F238E27FC236}">
                <a16:creationId xmlns:a16="http://schemas.microsoft.com/office/drawing/2014/main" id="{8BB845FF-28D1-8713-E981-9C96E152AE08}"/>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7</a:t>
            </a:fld>
            <a:endParaRPr lang="en-US" dirty="0"/>
          </a:p>
        </p:txBody>
      </p:sp>
      <p:sp>
        <p:nvSpPr>
          <p:cNvPr id="8" name="Content Text Box">
            <a:extLst>
              <a:ext uri="{FF2B5EF4-FFF2-40B4-BE49-F238E27FC236}">
                <a16:creationId xmlns:a16="http://schemas.microsoft.com/office/drawing/2014/main" id="{3FDEFD25-AFE8-1DFE-6F8A-0EAE8C3BC624}"/>
              </a:ext>
            </a:extLst>
          </p:cNvPr>
          <p:cNvSpPr>
            <a:spLocks noGrp="1"/>
          </p:cNvSpPr>
          <p:nvPr>
            <p:ph sz="quarter" idx="10"/>
          </p:nvPr>
        </p:nvSpPr>
        <p:spPr>
          <a:xfrm>
            <a:off x="0" y="3068976"/>
            <a:ext cx="4523073" cy="1025042"/>
          </a:xfrm>
        </p:spPr>
        <p:txBody>
          <a:bodyPr/>
          <a:lstStyle/>
          <a:p>
            <a:pPr algn="ctr"/>
            <a:r>
              <a:rPr lang="en-US" sz="1500" dirty="0"/>
              <a:t>Defining a start and end interval in MJD format in the BADTTAB reference file excludes this counts from the final spectrum. </a:t>
            </a:r>
          </a:p>
        </p:txBody>
      </p:sp>
      <p:pic>
        <p:nvPicPr>
          <p:cNvPr id="5" name="Picture 4">
            <a:extLst>
              <a:ext uri="{FF2B5EF4-FFF2-40B4-BE49-F238E27FC236}">
                <a16:creationId xmlns:a16="http://schemas.microsoft.com/office/drawing/2014/main" id="{6FB2E002-C255-A739-8FF5-E181ACB240B4}"/>
              </a:ext>
            </a:extLst>
          </p:cNvPr>
          <p:cNvPicPr>
            <a:picLocks noChangeAspect="1"/>
          </p:cNvPicPr>
          <p:nvPr/>
        </p:nvPicPr>
        <p:blipFill>
          <a:blip r:embed="rId2"/>
          <a:stretch>
            <a:fillRect/>
          </a:stretch>
        </p:blipFill>
        <p:spPr>
          <a:xfrm>
            <a:off x="4620395" y="1029586"/>
            <a:ext cx="7046730" cy="5536716"/>
          </a:xfrm>
          <a:prstGeom prst="rect">
            <a:avLst/>
          </a:prstGeom>
        </p:spPr>
      </p:pic>
    </p:spTree>
    <p:extLst>
      <p:ext uri="{BB962C8B-B14F-4D97-AF65-F5344CB8AC3E}">
        <p14:creationId xmlns:p14="http://schemas.microsoft.com/office/powerpoint/2010/main" val="37532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4C660-B7AF-8FB1-0578-33AC10A20270}"/>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4C4BA4E8-2B75-0E1B-FF02-6489FF2A3417}"/>
              </a:ext>
            </a:extLst>
          </p:cNvPr>
          <p:cNvSpPr>
            <a:spLocks noGrp="1"/>
          </p:cNvSpPr>
          <p:nvPr>
            <p:ph type="title"/>
          </p:nvPr>
        </p:nvSpPr>
        <p:spPr>
          <a:xfrm>
            <a:off x="1152144" y="585216"/>
            <a:ext cx="10448544" cy="625473"/>
          </a:xfrm>
        </p:spPr>
        <p:txBody>
          <a:bodyPr>
            <a:normAutofit/>
          </a:bodyPr>
          <a:lstStyle/>
          <a:p>
            <a:r>
              <a:rPr lang="en-US" dirty="0"/>
              <a:t>Methodology </a:t>
            </a:r>
          </a:p>
        </p:txBody>
      </p:sp>
      <p:sp>
        <p:nvSpPr>
          <p:cNvPr id="3" name="Content Text Box">
            <a:extLst>
              <a:ext uri="{FF2B5EF4-FFF2-40B4-BE49-F238E27FC236}">
                <a16:creationId xmlns:a16="http://schemas.microsoft.com/office/drawing/2014/main" id="{ACED8B9E-B7C5-657B-9331-AC3C01AB0B4E}"/>
              </a:ext>
            </a:extLst>
          </p:cNvPr>
          <p:cNvSpPr>
            <a:spLocks noGrp="1"/>
          </p:cNvSpPr>
          <p:nvPr>
            <p:ph sz="quarter" idx="10"/>
          </p:nvPr>
        </p:nvSpPr>
        <p:spPr>
          <a:xfrm>
            <a:off x="1017917" y="1210689"/>
            <a:ext cx="10423233" cy="4969176"/>
          </a:xfrm>
        </p:spPr>
        <p:txBody>
          <a:bodyPr/>
          <a:lstStyle/>
          <a:p>
            <a:pPr marL="342900" indent="-342900">
              <a:buFont typeface="Arial" panose="020B0604020202020204" pitchFamily="34" charset="0"/>
              <a:buChar char="•"/>
            </a:pPr>
            <a:r>
              <a:rPr lang="en-US" dirty="0"/>
              <a:t>Preprocessing of exposure count rates begins with the following steps:</a:t>
            </a:r>
          </a:p>
          <a:p>
            <a:pPr marL="1028700" lvl="1" indent="-342900">
              <a:buFont typeface="Arial" panose="020B0604020202020204" pitchFamily="34" charset="0"/>
              <a:buChar char="•"/>
            </a:pPr>
            <a:r>
              <a:rPr lang="en-US" dirty="0"/>
              <a:t>Counts are binned in 0.64 second intervals (0.16 s for NUV exposures)</a:t>
            </a:r>
          </a:p>
          <a:p>
            <a:pPr marL="1028700" lvl="1" indent="-342900">
              <a:buFont typeface="Arial" panose="020B0604020202020204" pitchFamily="34" charset="0"/>
              <a:buChar char="•"/>
            </a:pPr>
            <a:r>
              <a:rPr lang="en-US" dirty="0"/>
              <a:t>Obvious airglow lines are masked</a:t>
            </a:r>
          </a:p>
          <a:p>
            <a:pPr marL="1028700" lvl="1" indent="-342900">
              <a:buFont typeface="Arial" panose="020B0604020202020204" pitchFamily="34" charset="0"/>
              <a:buChar char="•"/>
            </a:pPr>
            <a:r>
              <a:rPr lang="en-US" dirty="0"/>
              <a:t>Background subtraction is performed</a:t>
            </a:r>
          </a:p>
          <a:p>
            <a:pPr marL="342900" indent="-342900">
              <a:buFont typeface="Arial" panose="020B0604020202020204" pitchFamily="34" charset="0"/>
              <a:buChar char="•"/>
            </a:pPr>
            <a:r>
              <a:rPr lang="en-US" dirty="0"/>
              <a:t>The preprocessed data is then run through our exposure classification algorithm which relies on two main components:</a:t>
            </a:r>
          </a:p>
          <a:p>
            <a:pPr marL="1028700" lvl="1" indent="-342900">
              <a:buFont typeface="Arial" panose="020B0604020202020204" pitchFamily="34" charset="0"/>
              <a:buChar char="•"/>
            </a:pPr>
            <a:r>
              <a:rPr lang="en-US" dirty="0"/>
              <a:t>Machine learning to detect variable features in an exposure’s count rate over time</a:t>
            </a:r>
          </a:p>
          <a:p>
            <a:pPr marL="1028700" lvl="1" indent="-342900">
              <a:buFont typeface="Arial" panose="020B0604020202020204" pitchFamily="34" charset="0"/>
              <a:buChar char="•"/>
            </a:pPr>
            <a:r>
              <a:rPr lang="en-US" dirty="0"/>
              <a:t>Statistical analysis to summarize the detected variable features</a:t>
            </a:r>
          </a:p>
          <a:p>
            <a:pPr marL="342900" indent="-342900">
              <a:buFont typeface="Arial" panose="020B0604020202020204" pitchFamily="34" charset="0"/>
              <a:buChar char="•"/>
            </a:pPr>
            <a:r>
              <a:rPr lang="en-US" dirty="0"/>
              <a:t>Machine learning component utilizes LocalOutlierFactor for anomaly detection</a:t>
            </a:r>
          </a:p>
          <a:p>
            <a:pPr marL="342900" indent="-342900">
              <a:buFont typeface="Arial" panose="020B0604020202020204" pitchFamily="34" charset="0"/>
              <a:buChar char="•"/>
            </a:pPr>
            <a:r>
              <a:rPr lang="en-US" dirty="0"/>
              <a:t>Statistical analysis component utilizes Z-scores, outlier segment lengths, and outlier segment counts</a:t>
            </a:r>
          </a:p>
        </p:txBody>
      </p:sp>
      <p:sp>
        <p:nvSpPr>
          <p:cNvPr id="9" name="Slide Number">
            <a:extLst>
              <a:ext uri="{FF2B5EF4-FFF2-40B4-BE49-F238E27FC236}">
                <a16:creationId xmlns:a16="http://schemas.microsoft.com/office/drawing/2014/main" id="{7870DB3D-03A7-75E4-8872-0448B317EB3A}"/>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8</a:t>
            </a:fld>
            <a:endParaRPr lang="en-US" dirty="0"/>
          </a:p>
        </p:txBody>
      </p:sp>
    </p:spTree>
    <p:extLst>
      <p:ext uri="{BB962C8B-B14F-4D97-AF65-F5344CB8AC3E}">
        <p14:creationId xmlns:p14="http://schemas.microsoft.com/office/powerpoint/2010/main" val="9059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39C3D-8068-D69B-F171-A50BB0AF6480}"/>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119975A3-DCF5-C9B0-ACEF-6D9E39FCC435}"/>
              </a:ext>
            </a:extLst>
          </p:cNvPr>
          <p:cNvSpPr>
            <a:spLocks noGrp="1"/>
          </p:cNvSpPr>
          <p:nvPr>
            <p:ph type="title"/>
          </p:nvPr>
        </p:nvSpPr>
        <p:spPr>
          <a:xfrm>
            <a:off x="1152144" y="585216"/>
            <a:ext cx="10448544" cy="625473"/>
          </a:xfrm>
        </p:spPr>
        <p:txBody>
          <a:bodyPr>
            <a:normAutofit/>
          </a:bodyPr>
          <a:lstStyle/>
          <a:p>
            <a:r>
              <a:rPr lang="en-US" dirty="0"/>
              <a:t>Methodology: Machine Learning Component </a:t>
            </a:r>
          </a:p>
        </p:txBody>
      </p:sp>
      <p:sp>
        <p:nvSpPr>
          <p:cNvPr id="3" name="Content Text Box">
            <a:extLst>
              <a:ext uri="{FF2B5EF4-FFF2-40B4-BE49-F238E27FC236}">
                <a16:creationId xmlns:a16="http://schemas.microsoft.com/office/drawing/2014/main" id="{5C9E30D1-1766-1986-D7C9-20FB1A5BA97E}"/>
              </a:ext>
            </a:extLst>
          </p:cNvPr>
          <p:cNvSpPr>
            <a:spLocks noGrp="1"/>
          </p:cNvSpPr>
          <p:nvPr>
            <p:ph sz="quarter" idx="10"/>
          </p:nvPr>
        </p:nvSpPr>
        <p:spPr/>
        <p:txBody>
          <a:bodyPr/>
          <a:lstStyle/>
          <a:p>
            <a:pPr marL="342900" indent="-342900">
              <a:buFont typeface="Arial" panose="020B0604020202020204" pitchFamily="34" charset="0"/>
              <a:buChar char="•"/>
            </a:pPr>
            <a:r>
              <a:rPr lang="en-US" dirty="0"/>
              <a:t>LocalOutlierFactor (LOF) is an unsupervised outlier detection algorithm</a:t>
            </a:r>
          </a:p>
          <a:p>
            <a:pPr marL="342900" indent="-342900">
              <a:buFont typeface="Arial" panose="020B0604020202020204" pitchFamily="34" charset="0"/>
              <a:buChar char="•"/>
            </a:pPr>
            <a:r>
              <a:rPr lang="en-US" dirty="0"/>
              <a:t>The algorithm finds outliers by comparing local density around a datapoint to the local densities of its neighbors (datapoints with low density compared to its neighbors are likely to be outliers)</a:t>
            </a:r>
          </a:p>
          <a:p>
            <a:pPr marL="342900" indent="-342900">
              <a:buFont typeface="Arial" panose="020B0604020202020204" pitchFamily="34" charset="0"/>
              <a:buChar char="•"/>
            </a:pPr>
            <a:r>
              <a:rPr lang="en-US" dirty="0"/>
              <a:t>We use LOF to find unexpected rises and drops in count rate over an exposure’s duration</a:t>
            </a:r>
          </a:p>
          <a:p>
            <a:pPr marL="342900" indent="-342900">
              <a:buFont typeface="Arial" panose="020B0604020202020204" pitchFamily="34" charset="0"/>
              <a:buChar char="•"/>
            </a:pPr>
            <a:endParaRPr lang="en-US" dirty="0"/>
          </a:p>
        </p:txBody>
      </p:sp>
      <p:sp>
        <p:nvSpPr>
          <p:cNvPr id="9" name="Slide Number">
            <a:extLst>
              <a:ext uri="{FF2B5EF4-FFF2-40B4-BE49-F238E27FC236}">
                <a16:creationId xmlns:a16="http://schemas.microsoft.com/office/drawing/2014/main" id="{9206901A-6D5F-ACEB-EBE3-29A402D164BB}"/>
              </a:ext>
            </a:extLst>
          </p:cNvPr>
          <p:cNvSpPr>
            <a:spLocks noGrp="1"/>
          </p:cNvSpPr>
          <p:nvPr>
            <p:ph type="sldNum" sz="quarter" idx="4"/>
          </p:nvPr>
        </p:nvSpPr>
        <p:spPr>
          <a:xfrm>
            <a:off x="9258300" y="6385198"/>
            <a:ext cx="2743200" cy="365125"/>
          </a:xfrm>
        </p:spPr>
        <p:txBody>
          <a:bodyPr/>
          <a:lstStyle/>
          <a:p>
            <a:fld id="{F5924D8F-0AED-0D4B-9A03-2EDE66D03B0B}" type="slidenum">
              <a:rPr lang="en-US" smtClean="0"/>
              <a:pPr/>
              <a:t>9</a:t>
            </a:fld>
            <a:endParaRPr lang="en-US" dirty="0"/>
          </a:p>
        </p:txBody>
      </p:sp>
      <p:pic>
        <p:nvPicPr>
          <p:cNvPr id="1026" name="Picture 2" descr="Local Outlier Factor (LOF)">
            <a:extLst>
              <a:ext uri="{FF2B5EF4-FFF2-40B4-BE49-F238E27FC236}">
                <a16:creationId xmlns:a16="http://schemas.microsoft.com/office/drawing/2014/main" id="{F5E402A4-C5D8-B9A7-4214-B700C9BE5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606" y="3705795"/>
            <a:ext cx="4202940" cy="315220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Text Box">
            <a:extLst>
              <a:ext uri="{FF2B5EF4-FFF2-40B4-BE49-F238E27FC236}">
                <a16:creationId xmlns:a16="http://schemas.microsoft.com/office/drawing/2014/main" id="{287EC18A-7A5B-C55C-124E-C039A18F5C50}"/>
              </a:ext>
            </a:extLst>
          </p:cNvPr>
          <p:cNvSpPr txBox="1">
            <a:spLocks/>
          </p:cNvSpPr>
          <p:nvPr/>
        </p:nvSpPr>
        <p:spPr>
          <a:xfrm>
            <a:off x="2423433" y="5206359"/>
            <a:ext cx="4523073" cy="1025042"/>
          </a:xfrm>
          <a:prstGeom prst="rect">
            <a:avLst/>
          </a:prstGeom>
        </p:spPr>
        <p:txBody>
          <a:bodyPr/>
          <a:lstStyle>
            <a:lvl1pPr marL="0" indent="0" algn="l" defTabSz="914400" rtl="0" eaLnBrk="1" latinLnBrk="0" hangingPunct="1">
              <a:lnSpc>
                <a:spcPct val="120000"/>
              </a:lnSpc>
              <a:spcBef>
                <a:spcPts val="1000"/>
              </a:spcBef>
              <a:buFontTx/>
              <a:buNone/>
              <a:tabLst>
                <a:tab pos="225425" algn="l"/>
              </a:tabLst>
              <a:defRPr sz="2300" kern="1200">
                <a:solidFill>
                  <a:srgbClr val="002061"/>
                </a:solidFill>
                <a:latin typeface="+mj-lt"/>
                <a:ea typeface="+mn-ea"/>
                <a:cs typeface="+mn-cs"/>
              </a:defRPr>
            </a:lvl1pPr>
            <a:lvl2pPr marL="685800" indent="-228600" algn="l" defTabSz="914400" rtl="0" eaLnBrk="1" latinLnBrk="0" hangingPunct="1">
              <a:lnSpc>
                <a:spcPct val="120000"/>
              </a:lnSpc>
              <a:spcBef>
                <a:spcPts val="800"/>
              </a:spcBef>
              <a:buFont typeface="Arial" charset="0"/>
              <a:buChar char="•"/>
              <a:defRPr sz="2000" kern="1200">
                <a:solidFill>
                  <a:srgbClr val="002061"/>
                </a:solidFill>
                <a:latin typeface="+mj-lt"/>
                <a:ea typeface="+mn-ea"/>
                <a:cs typeface="+mn-cs"/>
              </a:defRPr>
            </a:lvl2pPr>
            <a:lvl3pPr marL="1143000" indent="-228600" algn="l" defTabSz="914400" rtl="0" eaLnBrk="1" latinLnBrk="0" hangingPunct="1">
              <a:lnSpc>
                <a:spcPct val="120000"/>
              </a:lnSpc>
              <a:spcBef>
                <a:spcPts val="800"/>
              </a:spcBef>
              <a:buFont typeface="LucidaGrande" charset="0"/>
              <a:buChar char="-"/>
              <a:defRPr sz="1800" kern="1200">
                <a:solidFill>
                  <a:srgbClr val="002061"/>
                </a:solidFill>
                <a:latin typeface="+mj-lt"/>
                <a:ea typeface="+mn-ea"/>
                <a:cs typeface="+mn-cs"/>
              </a:defRPr>
            </a:lvl3pPr>
            <a:lvl4pPr marL="1600200" indent="-228600" algn="l" defTabSz="914400" rtl="0" eaLnBrk="1" latinLnBrk="0" hangingPunct="1">
              <a:lnSpc>
                <a:spcPct val="120000"/>
              </a:lnSpc>
              <a:spcBef>
                <a:spcPts val="800"/>
              </a:spcBef>
              <a:buSzPct val="90000"/>
              <a:buFont typeface="LucidaGrande" charset="0"/>
              <a:buChar char="▸"/>
              <a:defRPr sz="1600" kern="1200">
                <a:solidFill>
                  <a:srgbClr val="002061"/>
                </a:solidFill>
                <a:latin typeface="+mj-lt"/>
                <a:ea typeface="+mn-ea"/>
                <a:cs typeface="+mn-cs"/>
              </a:defRPr>
            </a:lvl4pPr>
            <a:lvl5pPr marL="2057400" indent="-228600" algn="l" defTabSz="914400" rtl="0" eaLnBrk="1" latinLnBrk="0" hangingPunct="1">
              <a:lnSpc>
                <a:spcPct val="120000"/>
              </a:lnSpc>
              <a:spcBef>
                <a:spcPts val="800"/>
              </a:spcBef>
              <a:buSzPct val="80000"/>
              <a:buFont typeface="LucidaGrande" charset="0"/>
              <a:buChar char="◆"/>
              <a:defRPr sz="1600" kern="1200">
                <a:solidFill>
                  <a:srgbClr val="00206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500" dirty="0"/>
              <a:t>For each data an outlier score is computed signifying the deviation in local density to its neighbors. Data points with larger scores are more likely to be outliers </a:t>
            </a:r>
          </a:p>
          <a:p>
            <a:pPr algn="ctr"/>
            <a:r>
              <a:rPr lang="en-US" sz="1500" dirty="0"/>
              <a:t>(via </a:t>
            </a:r>
            <a:r>
              <a:rPr lang="en-US" sz="1500" dirty="0">
                <a:hlinkClick r:id="rId3"/>
              </a:rPr>
              <a:t>Scikit-Learn</a:t>
            </a:r>
            <a:r>
              <a:rPr lang="en-US" sz="1500" dirty="0"/>
              <a:t>)</a:t>
            </a:r>
          </a:p>
        </p:txBody>
      </p:sp>
    </p:spTree>
    <p:extLst>
      <p:ext uri="{BB962C8B-B14F-4D97-AF65-F5344CB8AC3E}">
        <p14:creationId xmlns:p14="http://schemas.microsoft.com/office/powerpoint/2010/main" val="116184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ScI Full PowerPoint Presentation December 2023" id="{55925840-9B74-E243-9CAD-39B92CE3810E}" vid="{429CBF8C-0113-CB48-A6B5-9D00BEF63158}"/>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ScI Full PowerPoint Presentation December 2023" id="{55925840-9B74-E243-9CAD-39B92CE3810E}" vid="{43D2D313-7AFC-B448-8AF8-C857C732B2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44333</TotalTime>
  <Words>1382</Words>
  <Application>Microsoft Macintosh PowerPoint</Application>
  <PresentationFormat>Widescreen</PresentationFormat>
  <Paragraphs>126</Paragraphs>
  <Slides>25</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Calibri Light</vt:lpstr>
      <vt:lpstr>Franklin Gothic Medium</vt:lpstr>
      <vt:lpstr>Franklin Gothic Medium Cond</vt:lpstr>
      <vt:lpstr>LucidaGrande</vt:lpstr>
      <vt:lpstr>Trade Gothic LT W01 Bold</vt:lpstr>
      <vt:lpstr>Office Theme</vt:lpstr>
      <vt:lpstr>Custom Design</vt:lpstr>
      <vt:lpstr>Rectifying Poor Flux Calibration of COS Data due to Bad Time Intervals  </vt:lpstr>
      <vt:lpstr>The Cosmic Origins Spectrograph (COS)</vt:lpstr>
      <vt:lpstr>COS Flux Calibration </vt:lpstr>
      <vt:lpstr>Background </vt:lpstr>
      <vt:lpstr>Background </vt:lpstr>
      <vt:lpstr>Research Goals</vt:lpstr>
      <vt:lpstr>Research Goals</vt:lpstr>
      <vt:lpstr>Methodology </vt:lpstr>
      <vt:lpstr>Methodology: Machine Learning Component </vt:lpstr>
      <vt:lpstr>Methodology: Machine Learning Component</vt:lpstr>
      <vt:lpstr>Methodology: Statistical Analysis Component </vt:lpstr>
      <vt:lpstr>Methodology: Statistical Analysis Component </vt:lpstr>
      <vt:lpstr>Methodology: Parameter Space</vt:lpstr>
      <vt:lpstr>Methodology: Parameter Space</vt:lpstr>
      <vt:lpstr>Methodology: Parameter Space</vt:lpstr>
      <vt:lpstr>Methodology: Parameter Space</vt:lpstr>
      <vt:lpstr>Results: Classification</vt:lpstr>
      <vt:lpstr>Results: Classification</vt:lpstr>
      <vt:lpstr>Results: Automated Bad Time Selection</vt:lpstr>
      <vt:lpstr>Results: Automated Bad Time Selection</vt:lpstr>
      <vt:lpstr>Github Code</vt:lpstr>
      <vt:lpstr>Github Code</vt:lpstr>
      <vt:lpstr>Conclusions</vt:lpstr>
      <vt:lpstr>More Intrinsically Variable Objects</vt:lpstr>
      <vt:lpstr>Automated Bad Time Selection (Where Max Seg Fails)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STScI Full PowerPoint Presentation Template</dc:title>
  <dc:subject/>
  <dc:creator>Microsoft Office User</dc:creator>
  <cp:keywords/>
  <dc:description/>
  <cp:lastModifiedBy>Andrew Damoah</cp:lastModifiedBy>
  <cp:revision>54</cp:revision>
  <dcterms:created xsi:type="dcterms:W3CDTF">2023-12-06T19:11:45Z</dcterms:created>
  <dcterms:modified xsi:type="dcterms:W3CDTF">2025-06-06T13:49:35Z</dcterms:modified>
  <cp:category/>
</cp:coreProperties>
</file>